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2" r:id="rId2"/>
    <p:sldMasterId id="2147483653" r:id="rId3"/>
    <p:sldMasterId id="2147483654" r:id="rId4"/>
    <p:sldMasterId id="2147483655" r:id="rId5"/>
    <p:sldMasterId id="2147483714" r:id="rId6"/>
    <p:sldMasterId id="2147483727" r:id="rId7"/>
    <p:sldMasterId id="2147483932" r:id="rId8"/>
    <p:sldMasterId id="2147484435" r:id="rId9"/>
  </p:sldMasterIdLst>
  <p:notesMasterIdLst>
    <p:notesMasterId r:id="rId53"/>
  </p:notesMasterIdLst>
  <p:handoutMasterIdLst>
    <p:handoutMasterId r:id="rId54"/>
  </p:handoutMasterIdLst>
  <p:sldIdLst>
    <p:sldId id="1024" r:id="rId10"/>
    <p:sldId id="965" r:id="rId11"/>
    <p:sldId id="889" r:id="rId12"/>
    <p:sldId id="1004" r:id="rId13"/>
    <p:sldId id="971" r:id="rId14"/>
    <p:sldId id="972" r:id="rId15"/>
    <p:sldId id="973" r:id="rId16"/>
    <p:sldId id="978" r:id="rId17"/>
    <p:sldId id="982" r:id="rId18"/>
    <p:sldId id="890" r:id="rId19"/>
    <p:sldId id="1007" r:id="rId20"/>
    <p:sldId id="908" r:id="rId21"/>
    <p:sldId id="1000" r:id="rId22"/>
    <p:sldId id="886" r:id="rId23"/>
    <p:sldId id="949" r:id="rId24"/>
    <p:sldId id="1005" r:id="rId25"/>
    <p:sldId id="1003" r:id="rId26"/>
    <p:sldId id="1006" r:id="rId27"/>
    <p:sldId id="906" r:id="rId28"/>
    <p:sldId id="983" r:id="rId29"/>
    <p:sldId id="1008" r:id="rId30"/>
    <p:sldId id="1012" r:id="rId31"/>
    <p:sldId id="1010" r:id="rId32"/>
    <p:sldId id="1013" r:id="rId33"/>
    <p:sldId id="926" r:id="rId34"/>
    <p:sldId id="991" r:id="rId35"/>
    <p:sldId id="1015" r:id="rId36"/>
    <p:sldId id="1020" r:id="rId37"/>
    <p:sldId id="1019" r:id="rId38"/>
    <p:sldId id="1002" r:id="rId39"/>
    <p:sldId id="1001" r:id="rId40"/>
    <p:sldId id="1022" r:id="rId41"/>
    <p:sldId id="1031" r:id="rId42"/>
    <p:sldId id="1030" r:id="rId43"/>
    <p:sldId id="1025" r:id="rId44"/>
    <p:sldId id="946" r:id="rId45"/>
    <p:sldId id="962" r:id="rId46"/>
    <p:sldId id="922" r:id="rId47"/>
    <p:sldId id="994" r:id="rId48"/>
    <p:sldId id="958" r:id="rId49"/>
    <p:sldId id="959" r:id="rId50"/>
    <p:sldId id="1023" r:id="rId51"/>
    <p:sldId id="998" r:id="rId52"/>
  </p:sldIdLst>
  <p:sldSz cx="9144000" cy="6858000" type="screen4x3"/>
  <p:notesSz cx="9601200" cy="7315200"/>
  <p:defaultTex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685"/>
    <a:srgbClr val="0076C0"/>
    <a:srgbClr val="6CB33F"/>
    <a:srgbClr val="4D4D4D"/>
    <a:srgbClr val="808080"/>
    <a:srgbClr val="7CEAF6"/>
    <a:srgbClr val="EFF1E1"/>
    <a:srgbClr val="A16B35"/>
    <a:srgbClr val="9966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80432" autoAdjust="0"/>
  </p:normalViewPr>
  <p:slideViewPr>
    <p:cSldViewPr snapToGrid="0" snapToObjects="1">
      <p:cViewPr>
        <p:scale>
          <a:sx n="73" d="100"/>
          <a:sy n="73" d="100"/>
        </p:scale>
        <p:origin x="-1770" y="-102"/>
      </p:cViewPr>
      <p:guideLst>
        <p:guide orient="horz" pos="247"/>
        <p:guide orient="horz" pos="313"/>
        <p:guide orient="horz" pos="1657"/>
        <p:guide orient="horz" pos="2038"/>
        <p:guide orient="horz" pos="2797"/>
        <p:guide orient="horz" pos="3373"/>
        <p:guide orient="horz" pos="3943"/>
        <p:guide pos="41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1544"/>
    </p:cViewPr>
  </p:sorterViewPr>
  <p:notesViewPr>
    <p:cSldViewPr snapToGrid="0" snapToObjects="1">
      <p:cViewPr varScale="1">
        <p:scale>
          <a:sx n="75" d="100"/>
          <a:sy n="75" d="100"/>
        </p:scale>
        <p:origin x="-90" y="-17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5874"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defTabSz="947738">
              <a:defRPr sz="1200" b="0">
                <a:latin typeface="Times New Roman" pitchFamily="18" charset="0"/>
              </a:defRPr>
            </a:lvl1pPr>
          </a:lstStyle>
          <a:p>
            <a:pPr>
              <a:defRPr/>
            </a:pPr>
            <a:endParaRPr lang="en-US"/>
          </a:p>
        </p:txBody>
      </p:sp>
      <p:sp>
        <p:nvSpPr>
          <p:cNvPr id="975875" name="Rectangle 3"/>
          <p:cNvSpPr>
            <a:spLocks noGrp="1" noChangeArrowheads="1"/>
          </p:cNvSpPr>
          <p:nvPr>
            <p:ph type="dt" sz="quarter" idx="1"/>
          </p:nvPr>
        </p:nvSpPr>
        <p:spPr bwMode="auto">
          <a:xfrm>
            <a:off x="5438775" y="0"/>
            <a:ext cx="4160838" cy="366713"/>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algn="r" defTabSz="947738">
              <a:defRPr sz="1200" b="0">
                <a:latin typeface="Times New Roman" pitchFamily="18" charset="0"/>
              </a:defRPr>
            </a:lvl1pPr>
          </a:lstStyle>
          <a:p>
            <a:pPr>
              <a:defRPr/>
            </a:pPr>
            <a:endParaRPr lang="en-US"/>
          </a:p>
        </p:txBody>
      </p:sp>
      <p:sp>
        <p:nvSpPr>
          <p:cNvPr id="975876" name="Rectangle 4"/>
          <p:cNvSpPr>
            <a:spLocks noGrp="1" noChangeArrowheads="1"/>
          </p:cNvSpPr>
          <p:nvPr>
            <p:ph type="ftr" sz="quarter" idx="2"/>
          </p:nvPr>
        </p:nvSpPr>
        <p:spPr bwMode="auto">
          <a:xfrm>
            <a:off x="0" y="6948488"/>
            <a:ext cx="4160838" cy="365125"/>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defTabSz="947738">
              <a:defRPr sz="1200" b="0">
                <a:latin typeface="Times New Roman" pitchFamily="18" charset="0"/>
              </a:defRPr>
            </a:lvl1pPr>
          </a:lstStyle>
          <a:p>
            <a:pPr>
              <a:defRPr/>
            </a:pPr>
            <a:endParaRPr lang="en-US"/>
          </a:p>
        </p:txBody>
      </p:sp>
      <p:sp>
        <p:nvSpPr>
          <p:cNvPr id="975877" name="Rectangle 5"/>
          <p:cNvSpPr>
            <a:spLocks noGrp="1" noChangeArrowheads="1"/>
          </p:cNvSpPr>
          <p:nvPr>
            <p:ph type="sldNum" sz="quarter" idx="3"/>
          </p:nvPr>
        </p:nvSpPr>
        <p:spPr bwMode="auto">
          <a:xfrm>
            <a:off x="5438775" y="6948488"/>
            <a:ext cx="4160838" cy="365125"/>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algn="r" defTabSz="947738">
              <a:defRPr sz="1200" b="0">
                <a:latin typeface="Times New Roman" pitchFamily="18" charset="0"/>
              </a:defRPr>
            </a:lvl1pPr>
          </a:lstStyle>
          <a:p>
            <a:pPr>
              <a:defRPr/>
            </a:pPr>
            <a:fld id="{FE7B99CE-C052-4105-AD65-FC2BD5E84600}" type="slidenum">
              <a:rPr lang="en-US"/>
              <a:pPr>
                <a:defRPr/>
              </a:pPr>
              <a:t>‹#›</a:t>
            </a:fld>
            <a:endParaRPr lang="en-US" dirty="0"/>
          </a:p>
        </p:txBody>
      </p:sp>
    </p:spTree>
    <p:extLst>
      <p:ext uri="{BB962C8B-B14F-4D97-AF65-F5344CB8AC3E}">
        <p14:creationId xmlns:p14="http://schemas.microsoft.com/office/powerpoint/2010/main" val="213369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lvl1pPr defTabSz="966788">
              <a:defRPr sz="1200" b="0">
                <a:solidFill>
                  <a:srgbClr val="996633"/>
                </a:solidFill>
                <a:latin typeface="Times New Roman" pitchFamily="18" charset="0"/>
              </a:defRPr>
            </a:lvl1pPr>
          </a:lstStyle>
          <a:p>
            <a:pPr>
              <a:defRPr/>
            </a:pPr>
            <a:endParaRPr lang="en-US"/>
          </a:p>
        </p:txBody>
      </p:sp>
      <p:sp>
        <p:nvSpPr>
          <p:cNvPr id="60419" name="Rectangle 3"/>
          <p:cNvSpPr>
            <a:spLocks noGrp="1" noChangeArrowheads="1"/>
          </p:cNvSpPr>
          <p:nvPr>
            <p:ph type="dt" idx="1"/>
          </p:nvPr>
        </p:nvSpPr>
        <p:spPr bwMode="auto">
          <a:xfrm>
            <a:off x="5440363" y="0"/>
            <a:ext cx="4160837" cy="366713"/>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lvl1pPr algn="r" defTabSz="966788">
              <a:defRPr sz="1200" b="0">
                <a:solidFill>
                  <a:srgbClr val="996633"/>
                </a:solidFill>
                <a:latin typeface="Times New Roman" pitchFamily="18" charset="0"/>
              </a:defRPr>
            </a:lvl1pPr>
          </a:lstStyle>
          <a:p>
            <a:pPr>
              <a:defRPr/>
            </a:pPr>
            <a:endParaRPr lang="en-US"/>
          </a:p>
        </p:txBody>
      </p:sp>
      <p:sp>
        <p:nvSpPr>
          <p:cNvPr id="126980" name="Rectangle 4"/>
          <p:cNvSpPr>
            <a:spLocks noGrp="1" noRot="1" noChangeAspect="1" noChangeArrowheads="1" noTextEdit="1"/>
          </p:cNvSpPr>
          <p:nvPr>
            <p:ph type="sldImg" idx="2"/>
          </p:nvPr>
        </p:nvSpPr>
        <p:spPr bwMode="auto">
          <a:xfrm>
            <a:off x="2973388" y="547688"/>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1281113" y="3475038"/>
            <a:ext cx="7038975" cy="3292475"/>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6948488"/>
            <a:ext cx="4160838" cy="366712"/>
          </a:xfrm>
          <a:prstGeom prst="rect">
            <a:avLst/>
          </a:prstGeom>
          <a:noFill/>
          <a:ln w="9525">
            <a:noFill/>
            <a:miter lim="800000"/>
            <a:headEnd/>
            <a:tailEnd/>
          </a:ln>
          <a:effectLst/>
        </p:spPr>
        <p:txBody>
          <a:bodyPr vert="horz" wrap="square" lIns="96634" tIns="48318" rIns="96634" bIns="48318" numCol="1" anchor="b" anchorCtr="0" compatLnSpc="1">
            <a:prstTxWarp prst="textNoShape">
              <a:avLst/>
            </a:prstTxWarp>
          </a:bodyPr>
          <a:lstStyle>
            <a:lvl1pPr defTabSz="966788">
              <a:defRPr sz="1200" b="0">
                <a:solidFill>
                  <a:srgbClr val="996633"/>
                </a:solidFill>
                <a:latin typeface="Times New Roman" pitchFamily="18" charset="0"/>
              </a:defRPr>
            </a:lvl1pPr>
          </a:lstStyle>
          <a:p>
            <a:pPr>
              <a:defRPr/>
            </a:pPr>
            <a:endParaRPr lang="en-US"/>
          </a:p>
        </p:txBody>
      </p:sp>
      <p:sp>
        <p:nvSpPr>
          <p:cNvPr id="60423" name="Rectangle 7"/>
          <p:cNvSpPr>
            <a:spLocks noGrp="1" noChangeArrowheads="1"/>
          </p:cNvSpPr>
          <p:nvPr>
            <p:ph type="sldNum" sz="quarter" idx="5"/>
          </p:nvPr>
        </p:nvSpPr>
        <p:spPr bwMode="auto">
          <a:xfrm>
            <a:off x="5440363" y="6948488"/>
            <a:ext cx="4160837" cy="366712"/>
          </a:xfrm>
          <a:prstGeom prst="rect">
            <a:avLst/>
          </a:prstGeom>
          <a:noFill/>
          <a:ln w="9525">
            <a:noFill/>
            <a:miter lim="800000"/>
            <a:headEnd/>
            <a:tailEnd/>
          </a:ln>
          <a:effectLst/>
        </p:spPr>
        <p:txBody>
          <a:bodyPr vert="horz" wrap="square" lIns="96634" tIns="48318" rIns="96634" bIns="48318" numCol="1" anchor="b" anchorCtr="0" compatLnSpc="1">
            <a:prstTxWarp prst="textNoShape">
              <a:avLst/>
            </a:prstTxWarp>
          </a:bodyPr>
          <a:lstStyle>
            <a:lvl1pPr algn="r" defTabSz="966788">
              <a:defRPr sz="1200" b="0">
                <a:solidFill>
                  <a:srgbClr val="996633"/>
                </a:solidFill>
                <a:latin typeface="Times New Roman" pitchFamily="18" charset="0"/>
              </a:defRPr>
            </a:lvl1pPr>
          </a:lstStyle>
          <a:p>
            <a:pPr>
              <a:defRPr/>
            </a:pPr>
            <a:fld id="{69AD55EA-7467-48E4-85BB-CB5C95B8CEAA}" type="slidenum">
              <a:rPr lang="en-US"/>
              <a:pPr>
                <a:defRPr/>
              </a:pPr>
              <a:t>‹#›</a:t>
            </a:fld>
            <a:endParaRPr lang="en-US" dirty="0"/>
          </a:p>
        </p:txBody>
      </p:sp>
    </p:spTree>
    <p:extLst>
      <p:ext uri="{BB962C8B-B14F-4D97-AF65-F5344CB8AC3E}">
        <p14:creationId xmlns:p14="http://schemas.microsoft.com/office/powerpoint/2010/main" val="1387472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1. </a:t>
            </a:r>
            <a:r>
              <a:rPr lang="en-US" sz="1200" b="1" dirty="0" smtClean="0">
                <a:solidFill>
                  <a:srgbClr val="0076C0"/>
                </a:solidFill>
              </a:rPr>
              <a:t>YES! Flat surface, perfectly level diverter.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2. </a:t>
            </a:r>
            <a:r>
              <a:rPr lang="en-US" sz="1200" b="1" dirty="0" smtClean="0">
                <a:solidFill>
                  <a:srgbClr val="0076C0"/>
                </a:solidFill>
              </a:rPr>
              <a:t>NO! diverter is not level so the rain barrel to overflow. Gravel could also shift and cause the rain barrel to tip.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3. </a:t>
            </a:r>
            <a:r>
              <a:rPr lang="en-US" sz="1200" b="1" dirty="0" smtClean="0">
                <a:solidFill>
                  <a:srgbClr val="0076C0"/>
                </a:solidFill>
              </a:rPr>
              <a:t>NO! Open top barrels could breed mosquitos</a:t>
            </a:r>
            <a:r>
              <a:rPr lang="en-US" sz="1200" b="1" baseline="0" dirty="0" smtClean="0">
                <a:solidFill>
                  <a:srgbClr val="0076C0"/>
                </a:solidFill>
              </a:rPr>
              <a:t> &amp; NO Diverter. </a:t>
            </a:r>
            <a:r>
              <a:rPr lang="en-US" sz="1200" b="1" dirty="0" smtClean="0">
                <a:solidFill>
                  <a:srgbClr val="0076C0"/>
                </a:solidFill>
              </a:rPr>
              <a:t>We also do not want a cut downspout just free flowing water.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4. </a:t>
            </a:r>
            <a:r>
              <a:rPr lang="en-US" sz="1200" b="1" dirty="0" smtClean="0">
                <a:solidFill>
                  <a:srgbClr val="0076C0"/>
                </a:solidFill>
              </a:rPr>
              <a:t>YES! Barrels with small screened in top and installed diverter will be approved. </a:t>
            </a:r>
          </a:p>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Heavy when full: 1 gallon of water weighs over 8 lbs. 45 gal</a:t>
            </a:r>
            <a:r>
              <a:rPr lang="en-US" altLang="en-US" baseline="0" dirty="0" smtClean="0"/>
              <a:t> capacity barrel (45 * 8) l= 360 </a:t>
            </a:r>
            <a:r>
              <a:rPr lang="en-US" altLang="en-US" baseline="0" dirty="0" err="1" smtClean="0"/>
              <a:t>lbs</a:t>
            </a:r>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Ensure level stand, Not top-heavy on platform</a:t>
            </a:r>
          </a:p>
          <a:p>
            <a:r>
              <a:rPr lang="en-US" altLang="en-US" baseline="0" dirty="0" smtClean="0"/>
              <a:t>Check  that it’s Kid-proof and safe (screws to keep lid on)</a:t>
            </a:r>
          </a:p>
          <a:p>
            <a:r>
              <a:rPr lang="en-US" altLang="en-US" baseline="0" dirty="0" smtClean="0"/>
              <a:t>Elevate at least 2’ for ok water pressure. Pumps are available, however!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smtClean="0">
                <a:solidFill>
                  <a:srgbClr val="0076C0"/>
                </a:solidFill>
                <a:latin typeface="Myriad Web Pro" pitchFamily="34" charset="0"/>
              </a:rPr>
              <a:t>Barrels that are full when it rains can’t capture and store any</a:t>
            </a:r>
            <a:r>
              <a:rPr lang="en-US" altLang="en-US" sz="1200" baseline="0" dirty="0" smtClean="0">
                <a:solidFill>
                  <a:srgbClr val="0076C0"/>
                </a:solidFill>
                <a:latin typeface="Myriad Web Pro" pitchFamily="34" charset="0"/>
              </a:rPr>
              <a:t> more rain water. </a:t>
            </a:r>
            <a:endParaRPr lang="en-US" altLang="en-US" sz="1200" dirty="0" smtClean="0">
              <a:solidFill>
                <a:srgbClr val="0076C0"/>
              </a:solidFill>
              <a:latin typeface="Myriad Web Pro" pitchFamily="34" charset="0"/>
            </a:endParaRPr>
          </a:p>
          <a:p>
            <a:r>
              <a:rPr lang="en-US" altLang="en-US" sz="1200" dirty="0" smtClean="0">
                <a:solidFill>
                  <a:srgbClr val="0076C0"/>
                </a:solidFill>
                <a:latin typeface="Myriad Web Pro" pitchFamily="34" charset="0"/>
              </a:rPr>
              <a:t>Keep water flowing by installing a soaker hose to your rain barrel. Less maintenance for you (no open/close valve); consistent free water for your plants</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Store for winter: 1)</a:t>
            </a:r>
            <a:r>
              <a:rPr lang="en-US" altLang="en-US" baseline="0" dirty="0" smtClean="0"/>
              <a:t> Empty 2) Clean out 3) Store in shed, garage, basement 4) If kept outside, ensure no water will get in. 5) Plug up downspout. </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effectLst/>
              </a:rPr>
              <a:t>Together with our partners, Franklin Soil and Water offers eligible residents $50 reimbursements for the purchase of an approved rain barrel, compost bin, or native plants and trees from a licensed retailer within the current year of participation. </a:t>
            </a:r>
            <a:r>
              <a:rPr lang="en-US" dirty="0" smtClean="0"/>
              <a:t>The Community Backyards program is available to City of Columbus residents, participating municipalities, and Franklin County residents.  </a:t>
            </a:r>
            <a:r>
              <a:rPr lang="en-US" sz="1200" i="1" kern="1200" dirty="0" smtClean="0">
                <a:solidFill>
                  <a:schemeClr val="tx1"/>
                </a:solidFill>
                <a:effectLst/>
                <a:latin typeface="Times New Roman" pitchFamily="18" charset="0"/>
                <a:ea typeface="+mn-ea"/>
                <a:cs typeface="+mn-cs"/>
              </a:rPr>
              <a:t/>
            </a:r>
            <a:br>
              <a:rPr lang="en-US" sz="1200" i="1" kern="1200" dirty="0" smtClean="0">
                <a:solidFill>
                  <a:schemeClr val="tx1"/>
                </a:solidFill>
                <a:effectLst/>
                <a:latin typeface="Times New Roman" pitchFamily="18" charset="0"/>
                <a:ea typeface="+mn-ea"/>
                <a:cs typeface="+mn-cs"/>
              </a:rPr>
            </a:br>
            <a:endParaRPr lang="en-US" altLang="en-US" dirty="0" smtClean="0"/>
          </a:p>
          <a:p>
            <a:pPr>
              <a:spcBef>
                <a:spcPct val="0"/>
              </a:spcBef>
            </a:pPr>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dirty="0" smtClean="0">
                <a:solidFill>
                  <a:srgbClr val="76777B"/>
                </a:solidFill>
                <a:latin typeface="Abel" panose="02000506030000020004" pitchFamily="2" charset="0"/>
              </a:rPr>
              <a:t>SWACO</a:t>
            </a:r>
            <a:r>
              <a:rPr lang="en-US" sz="1200" baseline="0" dirty="0" smtClean="0">
                <a:solidFill>
                  <a:srgbClr val="76777B"/>
                </a:solidFill>
                <a:latin typeface="Abel" panose="02000506030000020004" pitchFamily="2" charset="0"/>
              </a:rPr>
              <a:t> </a:t>
            </a:r>
            <a:r>
              <a:rPr lang="en-US" sz="1200" baseline="0" dirty="0">
                <a:solidFill>
                  <a:srgbClr val="76777B"/>
                </a:solidFill>
                <a:latin typeface="Abel" panose="02000506030000020004" pitchFamily="2" charset="0"/>
              </a:rPr>
              <a:t>is a public agency serving all of Franklin County, and we </a:t>
            </a:r>
            <a:r>
              <a:rPr lang="en-US" sz="1200" dirty="0">
                <a:solidFill>
                  <a:srgbClr val="76777B"/>
                </a:solidFill>
                <a:latin typeface="Abel" panose="02000506030000020004" pitchFamily="2" charset="0"/>
              </a:rPr>
              <a:t>work</a:t>
            </a:r>
            <a:r>
              <a:rPr lang="en-US" sz="1200" baseline="0" dirty="0">
                <a:solidFill>
                  <a:srgbClr val="76777B"/>
                </a:solidFill>
                <a:latin typeface="Abel" panose="02000506030000020004" pitchFamily="2" charset="0"/>
              </a:rPr>
              <a:t> to p</a:t>
            </a:r>
            <a:r>
              <a:rPr lang="en-US" sz="1200" dirty="0">
                <a:solidFill>
                  <a:srgbClr val="76777B"/>
                </a:solidFill>
                <a:latin typeface="Abel" panose="02000506030000020004" pitchFamily="2" charset="0"/>
              </a:rPr>
              <a:t>osition our region as a </a:t>
            </a:r>
            <a:r>
              <a:rPr lang="en-US" sz="1200" b="1" dirty="0">
                <a:solidFill>
                  <a:srgbClr val="76777B"/>
                </a:solidFill>
                <a:latin typeface="Abel" panose="02000506030000020004" pitchFamily="2" charset="0"/>
              </a:rPr>
              <a:t>leader in environmental sustainability by offering a range of waste reduction,</a:t>
            </a:r>
            <a:r>
              <a:rPr lang="en-US" sz="1200" b="1" baseline="0" dirty="0">
                <a:solidFill>
                  <a:srgbClr val="76777B"/>
                </a:solidFill>
                <a:latin typeface="Abel" panose="02000506030000020004" pitchFamily="2" charset="0"/>
              </a:rPr>
              <a:t> </a:t>
            </a:r>
            <a:r>
              <a:rPr lang="en-US" sz="1200" b="1" dirty="0">
                <a:solidFill>
                  <a:srgbClr val="76777B"/>
                </a:solidFill>
                <a:latin typeface="Abel" panose="02000506030000020004" pitchFamily="2" charset="0"/>
              </a:rPr>
              <a:t>recycling</a:t>
            </a:r>
            <a:r>
              <a:rPr lang="en-US" sz="1200" b="1" baseline="0" dirty="0">
                <a:solidFill>
                  <a:srgbClr val="76777B"/>
                </a:solidFill>
                <a:latin typeface="Abel" panose="02000506030000020004" pitchFamily="2" charset="0"/>
              </a:rPr>
              <a:t> and safe disposal </a:t>
            </a:r>
            <a:r>
              <a:rPr lang="en-US" sz="1200" b="1" dirty="0">
                <a:solidFill>
                  <a:srgbClr val="76777B"/>
                </a:solidFill>
                <a:latin typeface="Abel" panose="02000506030000020004" pitchFamily="2" charset="0"/>
              </a:rPr>
              <a:t>services including:</a:t>
            </a:r>
          </a:p>
          <a:p>
            <a:endParaRPr lang="en-US" dirty="0"/>
          </a:p>
          <a:p>
            <a:r>
              <a:rPr lang="en-US" sz="1200" dirty="0">
                <a:solidFill>
                  <a:srgbClr val="76777B"/>
                </a:solidFill>
                <a:latin typeface="Abel"/>
              </a:rPr>
              <a:t>[[click]] The provision of Recycling Education &amp; Recycling Drop-off containers </a:t>
            </a:r>
            <a:r>
              <a:rPr lang="en-US" sz="1200" i="1" dirty="0">
                <a:solidFill>
                  <a:srgbClr val="76777B"/>
                </a:solidFill>
                <a:latin typeface="Abel"/>
              </a:rPr>
              <a:t>[[click]] </a:t>
            </a:r>
            <a:r>
              <a:rPr lang="en-US" sz="1200" i="0" baseline="0" dirty="0">
                <a:solidFill>
                  <a:srgbClr val="76777B"/>
                </a:solidFill>
                <a:latin typeface="Abel"/>
              </a:rPr>
              <a:t> along with the </a:t>
            </a:r>
            <a:r>
              <a:rPr lang="en-US" sz="1200" dirty="0">
                <a:solidFill>
                  <a:srgbClr val="76777B"/>
                </a:solidFill>
                <a:latin typeface="Abel"/>
              </a:rPr>
              <a:t>Bring</a:t>
            </a:r>
            <a:r>
              <a:rPr lang="en-US" sz="1200" baseline="0" dirty="0">
                <a:solidFill>
                  <a:srgbClr val="76777B"/>
                </a:solidFill>
                <a:latin typeface="Abel"/>
              </a:rPr>
              <a:t> Me Back campaign encouraging residents to recycle plastic bags, film, and wrap while utilizing reusable alternatives whenever possible.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sponsor free yard waste composting for Franklin County residents  </a:t>
            </a:r>
            <a:r>
              <a:rPr lang="en-US" sz="1200" i="1" baseline="0" dirty="0">
                <a:solidFill>
                  <a:srgbClr val="76777B"/>
                </a:solidFill>
                <a:latin typeface="Abel"/>
              </a:rPr>
              <a:t>[[[click]]]</a:t>
            </a:r>
            <a:endParaRPr lang="en-US" sz="1200" baseline="0" dirty="0">
              <a:solidFill>
                <a:srgbClr val="76777B"/>
              </a:solidFill>
              <a:latin typeface="Abel"/>
            </a:endParaRPr>
          </a:p>
          <a:p>
            <a:r>
              <a:rPr lang="en-US" sz="1200" baseline="0" dirty="0">
                <a:solidFill>
                  <a:srgbClr val="76777B"/>
                </a:solidFill>
                <a:latin typeface="Abel"/>
              </a:rPr>
              <a:t>and collaborate with law enforcement to reduce illegal dumping.</a:t>
            </a: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 </a:t>
            </a:r>
            <a:r>
              <a:rPr lang="en-US" sz="1200" i="1" baseline="0" dirty="0">
                <a:solidFill>
                  <a:srgbClr val="76777B"/>
                </a:solidFill>
                <a:latin typeface="Abel"/>
              </a:rPr>
              <a:t>[[[click]]]</a:t>
            </a:r>
            <a:r>
              <a:rPr lang="en-US" sz="1200" i="0" baseline="0" dirty="0">
                <a:solidFill>
                  <a:srgbClr val="76777B"/>
                </a:solidFill>
                <a:latin typeface="Abel"/>
              </a:rPr>
              <a:t> </a:t>
            </a:r>
            <a:r>
              <a:rPr lang="en-US" sz="1200" baseline="0" dirty="0">
                <a:solidFill>
                  <a:srgbClr val="76777B"/>
                </a:solidFill>
                <a:latin typeface="Abel"/>
              </a:rPr>
              <a:t>Our team helps communities recycle electronics and provides free HHW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do own and operate the landfill in FC, so we also offer landfill tours. </a:t>
            </a:r>
            <a:r>
              <a:rPr lang="en-US" sz="1200" i="1" baseline="0" dirty="0">
                <a:solidFill>
                  <a:srgbClr val="76777B"/>
                </a:solidFill>
                <a:latin typeface="Abe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76777B"/>
                </a:solidFill>
                <a:latin typeface="Abel"/>
              </a:rPr>
              <a:t>O</a:t>
            </a:r>
            <a:r>
              <a:rPr lang="en-US" sz="1200" baseline="0" dirty="0">
                <a:solidFill>
                  <a:srgbClr val="76777B"/>
                </a:solidFill>
                <a:latin typeface="Abel"/>
              </a:rPr>
              <a:t>ver 2,000 schools kids came through our landfill tour last year. This is a great opportunity to see what happens when we don’t compost or recycle.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400" b="1" dirty="0">
              <a:solidFill>
                <a:srgbClr val="00B05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Our team provides recycling technical assistance and infrastructure to event organizers and community organizations trying to reduce how much they landfill.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More </a:t>
            </a:r>
            <a:r>
              <a:rPr lang="en-US" sz="1400" b="0" baseline="0" dirty="0">
                <a:solidFill>
                  <a:srgbClr val="00B050"/>
                </a:solidFill>
                <a:latin typeface="+mn-lt"/>
              </a:rPr>
              <a:t>info on all of these programs is available on our new snazzy website swaco.org. </a:t>
            </a:r>
            <a:r>
              <a:rPr lang="en-US" sz="1400" b="0" i="1" baseline="0" dirty="0">
                <a:solidFill>
                  <a:srgbClr val="76777B"/>
                </a:solidFill>
                <a:latin typeface="Abel"/>
              </a:rPr>
              <a:t>[[[click]]]</a:t>
            </a:r>
            <a:endParaRPr lang="en-US" sz="1400" b="0" baseline="0" dirty="0">
              <a:solidFill>
                <a:srgbClr val="00B050"/>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0DD514-94D2-49F7-9353-28FF4B70B7D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2222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But, the exciting part is… Every time you eat, prep, or buy food- you have an opportunity to reduce waste! </a:t>
            </a:r>
          </a:p>
          <a:p>
            <a:endParaRPr lang="en-US" dirty="0"/>
          </a:p>
          <a:p>
            <a:r>
              <a:rPr lang="en-US" dirty="0"/>
              <a:t>There are a few tips and tricks you can use to help you responsibly manage food resources.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important first step is to audit Yourself: Look in your landfill or compost bin when you go to toss and consider how waste could be avoided. For example, if you are consistently landfilling wilted basil, consider buying less or learning how to make pesto!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dirty="0" smtClean="0"/>
              <a:t>What struggles have you faced at preventing food waste?  Do you have any other hacks that help at home? </a:t>
            </a:r>
          </a:p>
          <a:p>
            <a:endParaRPr lang="en-US" dirty="0" smtClean="0"/>
          </a:p>
          <a:p>
            <a:r>
              <a:rPr lang="en-US" dirty="0" smtClean="0"/>
              <a:t>Now that you have some tools and tricks to help you reduce food waste, let’s talk about  what to do with all those food scraps you can’t avoid. Let’s talk about composting.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0DD514-94D2-49F7-9353-28FF4B70B7D1}" type="slidenum">
              <a:rPr lang="en-US" smtClean="0"/>
              <a:pPr/>
              <a:t>22</a:t>
            </a:fld>
            <a:endParaRPr lang="en-US"/>
          </a:p>
        </p:txBody>
      </p:sp>
    </p:spTree>
    <p:extLst>
      <p:ext uri="{BB962C8B-B14F-4D97-AF65-F5344CB8AC3E}">
        <p14:creationId xmlns:p14="http://schemas.microsoft.com/office/powerpoint/2010/main" val="2086558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baseline="0" dirty="0">
                <a:solidFill>
                  <a:srgbClr val="FF0000"/>
                </a:solidFill>
              </a:rPr>
              <a:t>I’m sure you’ve heard mind-blowing stats about food waste nationwide- about 30-40% of what’s produced is never consumed, but how about in our County?</a:t>
            </a:r>
          </a:p>
          <a:p>
            <a:r>
              <a:rPr lang="en-US" baseline="0" dirty="0">
                <a:solidFill>
                  <a:srgbClr val="FF0000"/>
                </a:solidFill>
              </a:rPr>
              <a:t>13% of landfilled material in the FCSL is food, which is why prevention is so important. </a:t>
            </a:r>
          </a:p>
          <a:p>
            <a:endParaRPr lang="en-US" baseline="0" dirty="0">
              <a:solidFill>
                <a:srgbClr val="FF0000"/>
              </a:solidFill>
            </a:endParaRPr>
          </a:p>
          <a:p>
            <a:r>
              <a:rPr lang="en-US" baseline="0" dirty="0">
                <a:solidFill>
                  <a:srgbClr val="FF0000"/>
                </a:solidFill>
              </a:rPr>
              <a:t>For a deeper dive into the other materials being landfilled check out SWACO’s recycling 101 workshops!</a:t>
            </a:r>
          </a:p>
          <a:p>
            <a:endParaRPr lang="en-US" baseline="0" dirty="0">
              <a:solidFill>
                <a:srgbClr val="FF0000"/>
              </a:solidFill>
            </a:endParaRPr>
          </a:p>
          <a:p>
            <a:r>
              <a:rPr lang="en-US" baseline="0" dirty="0">
                <a:solidFill>
                  <a:srgbClr val="FF0000"/>
                </a:solidFill>
              </a:rPr>
              <a:t>More info if requested-</a:t>
            </a:r>
          </a:p>
          <a:p>
            <a:r>
              <a:rPr lang="en-US" baseline="0" dirty="0">
                <a:solidFill>
                  <a:srgbClr val="FF0000"/>
                </a:solidFill>
              </a:rPr>
              <a:t>Wasted food and yard waste don’t compost per say in the landfill.  These organic materials break down slowly in landfills and generate methane gas since the process is without oxygen, or anaerobic. Although the FCSL captures methane and uses it as CNG for the community, it’s still preferred to compost at home because it’s a more local solution that doesn’t require trucking and processing. Thus, composting is your backyard has way fewer emissions than landfilling.  </a:t>
            </a:r>
          </a:p>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C10DD514-94D2-49F7-9353-28FF4B70B7D1}" type="slidenum">
              <a:rPr lang="en-US" smtClean="0"/>
              <a:pPr/>
              <a:t>23</a:t>
            </a:fld>
            <a:endParaRPr lang="en-US"/>
          </a:p>
        </p:txBody>
      </p:sp>
    </p:spTree>
    <p:extLst>
      <p:ext uri="{BB962C8B-B14F-4D97-AF65-F5344CB8AC3E}">
        <p14:creationId xmlns:p14="http://schemas.microsoft.com/office/powerpoint/2010/main" val="2354089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When a tree drops a leaf on the forest floor, its’ not there a few weeks later. This is because the leaf naturally decomposes back into the soil, adding nutrients back to the forest. This closed loop system is how nature was designed to cycle nutrients. Us humans got a little detached from this closed loop system but we are starting to realize we are wasting valuable resources by landfilling food scraps and yard waste. </a:t>
            </a:r>
          </a:p>
          <a:p>
            <a:endParaRPr lang="en-US" dirty="0"/>
          </a:p>
          <a:p>
            <a:r>
              <a:rPr lang="en-US" dirty="0"/>
              <a:t>Compost systems mimic this natural ecosystem of micro-organisms, decomposers, water, and aeration to break your food and yard scraps down into a nutrient-rich additive for your soil.- turning waste to resource. Good ventilation is essential for aerobic decomposition and a healthy environment for worms. </a:t>
            </a:r>
          </a:p>
        </p:txBody>
      </p:sp>
      <p:sp>
        <p:nvSpPr>
          <p:cNvPr id="4" name="Slide Number Placeholder 3"/>
          <p:cNvSpPr>
            <a:spLocks noGrp="1"/>
          </p:cNvSpPr>
          <p:nvPr>
            <p:ph type="sldNum" sz="quarter" idx="10"/>
          </p:nvPr>
        </p:nvSpPr>
        <p:spPr/>
        <p:txBody>
          <a:bodyPr/>
          <a:lstStyle/>
          <a:p>
            <a:fld id="{C65A30D1-DFA0-4D91-A530-A7DD506B14D5}" type="slidenum">
              <a:rPr lang="en-US" smtClean="0"/>
              <a:pPr/>
              <a:t>24</a:t>
            </a:fld>
            <a:endParaRPr lang="en-US"/>
          </a:p>
        </p:txBody>
      </p:sp>
    </p:spTree>
    <p:extLst>
      <p:ext uri="{BB962C8B-B14F-4D97-AF65-F5344CB8AC3E}">
        <p14:creationId xmlns:p14="http://schemas.microsoft.com/office/powerpoint/2010/main" val="626236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Also</a:t>
            </a:r>
            <a:r>
              <a:rPr lang="en-US" altLang="en-US" baseline="0" dirty="0" smtClean="0"/>
              <a:t> acts as soil inoculant- less fertilizers and pesticides. Slow-release “fertilizer” –like amendment. </a:t>
            </a:r>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Let’s talk a little more about what goes into composting. Covering up our nitrogen rich items like food scraps with the dried out organic matter like dead leaves helps keep the chemistry aligned for fast, smell-free decomposition. Another way to think about the greens and the browns are to consider </a:t>
            </a:r>
            <a:r>
              <a:rPr lang="en-US" b="1" dirty="0"/>
              <a:t>what is and is not burnable- </a:t>
            </a:r>
            <a:r>
              <a:rPr lang="en-US" dirty="0"/>
              <a:t>the browns are easily burnable while the greens aren’t typically. </a:t>
            </a:r>
          </a:p>
          <a:p>
            <a:endParaRPr lang="en-US" dirty="0"/>
          </a:p>
          <a:p>
            <a:r>
              <a:rPr lang="en-US" dirty="0"/>
              <a:t>Make sure you don’t poison your worms by accidentally adding dangerous chemicals. We suggest not adding plants you don’t want to repopulate in your yard because you may end up spreading the seeds when you use your compost. </a:t>
            </a:r>
          </a:p>
        </p:txBody>
      </p:sp>
      <p:sp>
        <p:nvSpPr>
          <p:cNvPr id="4" name="Slide Number Placeholder 3"/>
          <p:cNvSpPr>
            <a:spLocks noGrp="1"/>
          </p:cNvSpPr>
          <p:nvPr>
            <p:ph type="sldNum" sz="quarter" idx="10"/>
          </p:nvPr>
        </p:nvSpPr>
        <p:spPr/>
        <p:txBody>
          <a:bodyPr/>
          <a:lstStyle/>
          <a:p>
            <a:fld id="{C65A30D1-DFA0-4D91-A530-A7DD506B14D5}" type="slidenum">
              <a:rPr lang="en-US" smtClean="0"/>
              <a:pPr/>
              <a:t>27</a:t>
            </a:fld>
            <a:endParaRPr lang="en-US"/>
          </a:p>
        </p:txBody>
      </p:sp>
    </p:spTree>
    <p:extLst>
      <p:ext uri="{BB962C8B-B14F-4D97-AF65-F5344CB8AC3E}">
        <p14:creationId xmlns:p14="http://schemas.microsoft.com/office/powerpoint/2010/main" val="84692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971800" y="549275"/>
            <a:ext cx="3659188" cy="27432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sz="1400" b="1" dirty="0" smtClean="0">
                <a:solidFill>
                  <a:srgbClr val="0076C0"/>
                </a:solidFill>
              </a:rPr>
              <a:t> </a:t>
            </a:r>
          </a:p>
          <a:p>
            <a:pPr algn="just"/>
            <a:r>
              <a:rPr lang="en-US" altLang="en-US" sz="1200" b="1" dirty="0" smtClean="0">
                <a:solidFill>
                  <a:srgbClr val="0076C0"/>
                </a:solidFill>
              </a:rPr>
              <a:t>Turning your pile ensures you’re mixing well-rotted materials with fresh, green material and dry stuff with wet stuff. How often you turn your pile is up to you and when you’d like finished compost! </a:t>
            </a:r>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29</a:t>
            </a:fld>
            <a:endParaRPr lang="en-US" dirty="0"/>
          </a:p>
        </p:txBody>
      </p:sp>
    </p:spTree>
    <p:extLst>
      <p:ext uri="{BB962C8B-B14F-4D97-AF65-F5344CB8AC3E}">
        <p14:creationId xmlns:p14="http://schemas.microsoft.com/office/powerpoint/2010/main" val="3088004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AutoNum type="arabicPeriod"/>
            </a:pPr>
            <a:r>
              <a:rPr lang="en-US" sz="1200" dirty="0" smtClean="0"/>
              <a:t>Fill an opaque ventilated bin 1/3 to 1/2  full with moist (not dripping) cardboard or newspaper as bedding.</a:t>
            </a:r>
          </a:p>
          <a:p>
            <a:pPr>
              <a:buAutoNum type="arabicPeriod"/>
            </a:pPr>
            <a:r>
              <a:rPr lang="en-US" sz="1200" dirty="0" smtClean="0"/>
              <a:t>Place Red Wriggler worms in the middle of the bedding and cover.</a:t>
            </a:r>
          </a:p>
          <a:p>
            <a:pPr>
              <a:buAutoNum type="arabicPeriod"/>
            </a:pPr>
            <a:r>
              <a:rPr lang="en-US" sz="1200" dirty="0" smtClean="0"/>
              <a:t>Set bin with worms and bedding in a place that’s 55-80 F for about a week.</a:t>
            </a:r>
          </a:p>
          <a:p>
            <a:pPr>
              <a:buAutoNum type="arabicPeriod"/>
            </a:pPr>
            <a:r>
              <a:rPr lang="en-US" sz="1200" dirty="0" smtClean="0"/>
              <a:t>After a week start adding food scraps (Up to 3.5 pounds for each 1 pound of worms) to your worm bin once each week. Layer in “browns” as you would with normal compost. </a:t>
            </a:r>
          </a:p>
          <a:p>
            <a:pPr>
              <a:buAutoNum type="arabicPeriod"/>
            </a:pPr>
            <a:r>
              <a:rPr lang="en-US" sz="1200" dirty="0" smtClean="0"/>
              <a:t>Harvest castings every 2-6 months (When the material smells earthy</a:t>
            </a:r>
            <a:r>
              <a:rPr lang="en-US" sz="1200" baseline="0" dirty="0" smtClean="0"/>
              <a:t> rather than like old food</a:t>
            </a:r>
            <a:r>
              <a:rPr lang="en-US" sz="1200" dirty="0" smtClean="0"/>
              <a:t>). Move most old material to one side of the bin and place new bedding and fresh food on the other side. Over a few days your worms will migrate to the new material and anything old can be harvested. </a:t>
            </a:r>
          </a:p>
          <a:p>
            <a:endParaRPr lang="en-US" altLang="en-US" dirty="0" smtClean="0"/>
          </a:p>
          <a:p>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pc="51" dirty="0" smtClean="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rPr>
              <a:t>Lawn care is a source of non-point source pollution under the Ohio and federal EPA. </a:t>
            </a:r>
            <a:endParaRPr lang="en-US" spc="51" smtClean="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endParaRPr>
          </a:p>
          <a:p>
            <a:endParaRPr lang="en-US" dirty="0" smtClean="0"/>
          </a:p>
          <a:p>
            <a:endParaRPr lang="en-US" dirty="0" smtClean="0"/>
          </a:p>
          <a:p>
            <a:r>
              <a:rPr lang="en-US" dirty="0" err="1" smtClean="0"/>
              <a:t>Leafcycle</a:t>
            </a:r>
            <a:r>
              <a:rPr lang="en-US" dirty="0" smtClean="0"/>
              <a:t>: </a:t>
            </a:r>
            <a:r>
              <a:rPr lang="en-US" dirty="0" err="1" smtClean="0"/>
              <a:t>grasscycle</a:t>
            </a:r>
            <a:r>
              <a:rPr lang="en-US" baseline="0" dirty="0" smtClean="0"/>
              <a:t> and mulch fall leaves back onto lawn to slowly improve topsoil so your lawn absorbs more stormwater.</a:t>
            </a:r>
          </a:p>
          <a:p>
            <a:r>
              <a:rPr lang="en-US" baseline="0" dirty="0" smtClean="0"/>
              <a:t>Water: 1”water per week in summer. OK to let established lawns go dormant. </a:t>
            </a:r>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36</a:t>
            </a:fld>
            <a:endParaRPr lang="en-US" dirty="0"/>
          </a:p>
        </p:txBody>
      </p:sp>
    </p:spTree>
    <p:extLst>
      <p:ext uri="{BB962C8B-B14F-4D97-AF65-F5344CB8AC3E}">
        <p14:creationId xmlns:p14="http://schemas.microsoft.com/office/powerpoint/2010/main" val="351228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Soak it in: with</a:t>
            </a:r>
            <a:r>
              <a:rPr lang="en-US" baseline="0" dirty="0" smtClean="0"/>
              <a:t> rain barrel and rain garden</a:t>
            </a:r>
          </a:p>
          <a:p>
            <a:r>
              <a:rPr lang="en-US" baseline="0" dirty="0" smtClean="0"/>
              <a:t>Mow to grow: more frequently in spring, so that you don’t clip grass too short, stressing the plant and weakening grass. Take off no more than 1/3 of blade at time. Let it go too long while out on vacation? Cut it back in phases.</a:t>
            </a:r>
          </a:p>
          <a:p>
            <a:r>
              <a:rPr lang="en-US" baseline="0" dirty="0" smtClean="0"/>
              <a:t>Choose fall: University research shows the best time to fertilize your lawn is in the fall, while it’s cooler and establishing healthy roots. Important to keep it off hard surfaces and use recommended amount. </a:t>
            </a:r>
          </a:p>
          <a:p>
            <a:r>
              <a:rPr lang="en-US" baseline="0" dirty="0" smtClean="0"/>
              <a:t>Ask them to take pledge in booklet and we’ll send them a prize!! </a:t>
            </a:r>
            <a:r>
              <a:rPr lang="en-US" baseline="0" dirty="0" err="1" smtClean="0"/>
              <a:t>Whoooo</a:t>
            </a:r>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37</a:t>
            </a:fld>
            <a:endParaRPr lang="en-US" dirty="0"/>
          </a:p>
        </p:txBody>
      </p:sp>
    </p:spTree>
    <p:extLst>
      <p:ext uri="{BB962C8B-B14F-4D97-AF65-F5344CB8AC3E}">
        <p14:creationId xmlns:p14="http://schemas.microsoft.com/office/powerpoint/2010/main" val="2744932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b="1" dirty="0" smtClean="0"/>
              <a:t>Presenter to cover:</a:t>
            </a:r>
            <a:r>
              <a:rPr lang="en-US" altLang="en-US" sz="2000" b="1" baseline="0" dirty="0" smtClean="0"/>
              <a:t> Voucher &amp; eligibility questions, VOUCHER Expiration (60 Days)!!! Rebate process- 2 ways (immediate vendor/mail-in rebate. </a:t>
            </a:r>
            <a:endParaRPr lang="en-US" altLang="en-US" sz="2000"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rPr>
              <a:t>Community Backyards is an educational program promoting stormwater awareness and education within Franklin County.  Keeping rain where it falls and using it as a resource keeps our watersheds healthy and safe. We continue to promote the use of rain barrels and rain gardens, while introducing residents to backyard conservation practices including composting, using native plants and trees in the landscape, and responsible lawn care.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u="sng" dirty="0" smtClean="0">
                <a:solidFill>
                  <a:schemeClr val="accent2">
                    <a:lumMod val="75000"/>
                  </a:schemeClr>
                </a:solidFill>
              </a:rPr>
              <a:t>Share</a:t>
            </a:r>
            <a:r>
              <a:rPr lang="en-US" sz="1600" u="sng" baseline="0" dirty="0" smtClean="0">
                <a:solidFill>
                  <a:schemeClr val="accent2">
                    <a:lumMod val="75000"/>
                  </a:schemeClr>
                </a:solidFill>
              </a:rPr>
              <a:t> pollution caused by ag and/or aging infrastructure but don’t let people freak out. We’re good at cleaning water, but it’s not cheap and water is a non-renewable resource. </a:t>
            </a:r>
            <a:endParaRPr lang="en-US" sz="1600" u="sng" dirty="0" smtClean="0">
              <a:solidFill>
                <a:schemeClr val="accent2">
                  <a:lumMod val="75000"/>
                </a:schemeClr>
              </a:solidFill>
            </a:endParaRPr>
          </a:p>
          <a:p>
            <a:endParaRPr lang="en-US" sz="1600" b="1" i="0" kern="1200" dirty="0" smtClean="0">
              <a:solidFill>
                <a:schemeClr val="tx1"/>
              </a:solidFill>
              <a:effectLst/>
              <a:latin typeface="Times New Roman" pitchFamily="18" charset="0"/>
              <a:ea typeface="+mn-ea"/>
              <a:cs typeface="+mn-cs"/>
            </a:endParaRPr>
          </a:p>
          <a:p>
            <a:endParaRPr lang="en-US" sz="1600" b="1" i="0" kern="1200" dirty="0" smtClean="0">
              <a:solidFill>
                <a:schemeClr val="tx1"/>
              </a:solidFill>
              <a:effectLst/>
              <a:latin typeface="Times New Roman" pitchFamily="18" charset="0"/>
              <a:ea typeface="+mn-ea"/>
              <a:cs typeface="+mn-cs"/>
            </a:endParaRPr>
          </a:p>
          <a:p>
            <a:pPr marL="228600" indent="-228600">
              <a:buAutoNum type="arabicPeriod"/>
            </a:pPr>
            <a:r>
              <a:rPr lang="en-US" sz="1200" b="1" i="0" kern="1200" baseline="0" dirty="0" smtClean="0">
                <a:solidFill>
                  <a:schemeClr val="tx1"/>
                </a:solidFill>
                <a:effectLst/>
                <a:latin typeface="Times New Roman" pitchFamily="18" charset="0"/>
                <a:ea typeface="+mn-ea"/>
                <a:cs typeface="+mn-cs"/>
              </a:rPr>
              <a:t>Columbus says test of new water purification system was successful </a:t>
            </a:r>
          </a:p>
          <a:p>
            <a:pPr marL="0" indent="0">
              <a:buNone/>
            </a:pPr>
            <a:r>
              <a:rPr lang="en-US" sz="1200" b="0" i="0" kern="1200" baseline="0" dirty="0" smtClean="0">
                <a:solidFill>
                  <a:schemeClr val="tx1"/>
                </a:solidFill>
                <a:effectLst/>
                <a:latin typeface="Times New Roman" pitchFamily="18" charset="0"/>
                <a:ea typeface="+mn-ea"/>
                <a:cs typeface="+mn-cs"/>
              </a:rPr>
              <a:t>After two straight years of nitrate warnings, during which water in certain areas of the city were not drinkable, the city invested $35 million in an ion exchange system to remove nitrates. While there hasn’t been a nitrate warning since, the City still continues to battle sources of nitrate pollution since the ion exchanger can cost up to $65,000/day it is running. </a:t>
            </a:r>
          </a:p>
          <a:p>
            <a:pPr marL="228600" indent="-228600">
              <a:buAutoNum type="arabicPeriod"/>
            </a:pPr>
            <a:endParaRPr lang="en-US" sz="1200" b="1" i="0" kern="1200" baseline="0" dirty="0" smtClean="0">
              <a:solidFill>
                <a:schemeClr val="tx1"/>
              </a:solidFill>
              <a:effectLst/>
              <a:latin typeface="Times New Roman" pitchFamily="18" charset="0"/>
              <a:ea typeface="+mn-ea"/>
              <a:cs typeface="+mn-cs"/>
            </a:endParaRPr>
          </a:p>
          <a:p>
            <a:pPr marL="0" indent="0">
              <a:buNone/>
            </a:pPr>
            <a:r>
              <a:rPr lang="en-US" sz="1200" b="1" i="0" kern="1200" baseline="0" dirty="0" smtClean="0">
                <a:solidFill>
                  <a:schemeClr val="tx1"/>
                </a:solidFill>
                <a:effectLst/>
                <a:latin typeface="Times New Roman" pitchFamily="18" charset="0"/>
                <a:ea typeface="+mn-ea"/>
                <a:cs typeface="+mn-cs"/>
              </a:rPr>
              <a:t>2. </a:t>
            </a:r>
            <a:r>
              <a:rPr lang="en-US" sz="1200" b="1" i="0" kern="1200" baseline="0" dirty="0" err="1" smtClean="0">
                <a:solidFill>
                  <a:schemeClr val="tx1"/>
                </a:solidFill>
                <a:effectLst/>
                <a:latin typeface="Times New Roman" pitchFamily="18" charset="0"/>
                <a:ea typeface="+mn-ea"/>
                <a:cs typeface="+mn-cs"/>
              </a:rPr>
              <a:t>Dewine</a:t>
            </a:r>
            <a:r>
              <a:rPr lang="en-US" sz="1200" b="1" i="0" kern="1200" baseline="0" dirty="0" smtClean="0">
                <a:solidFill>
                  <a:schemeClr val="tx1"/>
                </a:solidFill>
                <a:effectLst/>
                <a:latin typeface="Times New Roman" pitchFamily="18" charset="0"/>
                <a:ea typeface="+mn-ea"/>
                <a:cs typeface="+mn-cs"/>
              </a:rPr>
              <a:t> Announces $900 million H2Ohio water quality program- https://www.farmanddairy.com/news/dewine-announces-900-million-h2ohio-water-quality-program/542390.html</a:t>
            </a:r>
          </a:p>
          <a:p>
            <a:pPr marL="0" indent="0">
              <a:buNone/>
            </a:pPr>
            <a:r>
              <a:rPr lang="en-US" sz="1200" b="0" i="0" kern="1200" baseline="0" dirty="0" smtClean="0">
                <a:solidFill>
                  <a:schemeClr val="tx1"/>
                </a:solidFill>
                <a:effectLst/>
                <a:latin typeface="Times New Roman" pitchFamily="18" charset="0"/>
                <a:ea typeface="+mn-ea"/>
                <a:cs typeface="+mn-cs"/>
              </a:rPr>
              <a:t>Will fund three efforts- </a:t>
            </a:r>
            <a:r>
              <a:rPr lang="en-US" sz="1200" b="0" i="0" kern="1200" dirty="0" smtClean="0">
                <a:solidFill>
                  <a:schemeClr val="tx1"/>
                </a:solidFill>
                <a:effectLst/>
                <a:latin typeface="Times New Roman" pitchFamily="18" charset="0"/>
                <a:ea typeface="+mn-ea"/>
                <a:cs typeface="+mn-cs"/>
              </a:rPr>
              <a:t>Prevention and land-based management programs, such as funding efforts to minimize the introduction of nutrients and other runoff into Ohio waterways, additional staffing at soil and water conservation districts, and more aggressive action to address failing septic systems and other water treatment needs across Ohio.</a:t>
            </a:r>
          </a:p>
          <a:p>
            <a:r>
              <a:rPr lang="en-US" sz="1200" b="0" i="0" kern="1200" dirty="0" smtClean="0">
                <a:solidFill>
                  <a:schemeClr val="tx1"/>
                </a:solidFill>
                <a:effectLst/>
                <a:latin typeface="Times New Roman" pitchFamily="18" charset="0"/>
                <a:ea typeface="+mn-ea"/>
                <a:cs typeface="+mn-cs"/>
              </a:rPr>
              <a:t>Water-based restoration programs, such as the creation of more wetlands in targeted areas to naturally filter out nutrients and sediment and utilizing emerging technologies to minimize water quality problems and treat polluted water.</a:t>
            </a:r>
          </a:p>
          <a:p>
            <a:r>
              <a:rPr lang="en-US" sz="1200" b="0" i="0" kern="1200" dirty="0" smtClean="0">
                <a:solidFill>
                  <a:schemeClr val="tx1"/>
                </a:solidFill>
                <a:effectLst/>
                <a:latin typeface="Times New Roman" pitchFamily="18" charset="0"/>
                <a:ea typeface="+mn-ea"/>
                <a:cs typeface="+mn-cs"/>
              </a:rPr>
              <a:t>Science, research and measurement, such as supporting ongoing research and data collection to advise on metrics and measurable goals, and to stay updated on and utilize new prevention and treatment technologies.</a:t>
            </a:r>
          </a:p>
          <a:p>
            <a:endParaRPr lang="en-US" sz="1600" b="0" i="0" kern="1200" dirty="0" smtClean="0">
              <a:solidFill>
                <a:schemeClr val="tx1"/>
              </a:solidFill>
              <a:effectLst/>
              <a:latin typeface="Times New Roman" pitchFamily="18" charset="0"/>
              <a:ea typeface="+mn-ea"/>
              <a:cs typeface="+mn-cs"/>
            </a:endParaRPr>
          </a:p>
          <a:p>
            <a:endParaRPr lang="en-US" sz="1600" b="0" i="0" kern="1200" dirty="0" smtClean="0">
              <a:solidFill>
                <a:schemeClr val="tx1"/>
              </a:solidFill>
              <a:effectLst/>
              <a:latin typeface="Times New Roman" pitchFamily="18" charset="0"/>
              <a:ea typeface="+mn-ea"/>
              <a:cs typeface="+mn-cs"/>
            </a:endParaRPr>
          </a:p>
          <a:p>
            <a:r>
              <a:rPr lang="en-US" sz="1600" b="1" i="0" kern="1200" dirty="0" smtClean="0">
                <a:solidFill>
                  <a:schemeClr val="tx1"/>
                </a:solidFill>
                <a:effectLst/>
                <a:latin typeface="Times New Roman" pitchFamily="18" charset="0"/>
                <a:ea typeface="+mn-ea"/>
                <a:cs typeface="+mn-cs"/>
              </a:rPr>
              <a:t>2. Lingering algal blooms hurt businesses worse than short-lived oil spills- https://www.toledoblade.com/local/environment/2019/01/28/chronic-lingering-algal-blooms-hurt-business-community-worse-than-short-lived-oil-spills/stories/20190128130</a:t>
            </a:r>
            <a:endParaRPr lang="en-US" sz="1600" dirty="0" smtClean="0"/>
          </a:p>
          <a:p>
            <a:r>
              <a:rPr lang="en-US" sz="1200" b="0" i="0" kern="1200" dirty="0" smtClean="0">
                <a:solidFill>
                  <a:schemeClr val="tx1"/>
                </a:solidFill>
                <a:effectLst/>
                <a:latin typeface="Times New Roman" pitchFamily="18" charset="0"/>
                <a:ea typeface="+mn-ea"/>
                <a:cs typeface="+mn-cs"/>
              </a:rPr>
              <a:t>The new wave of western Lake Erie’s chronic algal blooms began in 1995, although this region is not unique in that regard.</a:t>
            </a:r>
          </a:p>
          <a:p>
            <a:r>
              <a:rPr lang="en-US" sz="1200" b="0" i="0" kern="1200" dirty="0" smtClean="0">
                <a:solidFill>
                  <a:schemeClr val="tx1"/>
                </a:solidFill>
                <a:effectLst/>
                <a:latin typeface="Times New Roman" pitchFamily="18" charset="0"/>
                <a:ea typeface="+mn-ea"/>
                <a:cs typeface="+mn-cs"/>
              </a:rPr>
              <a:t>Scientists have documented a rise throughout the world, assigning blame to climate change and poor farming and development practices that have allowed more algae-growing nutrients into the water. The global outbreak has become one of the hottest research topics in North America, Asia, Africa, and other continents.</a:t>
            </a:r>
          </a:p>
          <a:p>
            <a:r>
              <a:rPr lang="en-US" sz="1200" b="0" i="0" kern="1200" dirty="0" smtClean="0">
                <a:solidFill>
                  <a:schemeClr val="tx1"/>
                </a:solidFill>
                <a:effectLst/>
                <a:latin typeface="Times New Roman" pitchFamily="18" charset="0"/>
                <a:ea typeface="+mn-ea"/>
                <a:cs typeface="+mn-cs"/>
              </a:rPr>
              <a:t>But in terms of public perception, chronic algal blooms can do more harm than an occasional oil spill, Ms. Huntley said.</a:t>
            </a:r>
          </a:p>
          <a:p>
            <a:endParaRPr lang="en-US" sz="1600" b="0" i="0" kern="1200" dirty="0" smtClean="0">
              <a:solidFill>
                <a:schemeClr val="tx1"/>
              </a:solidFill>
              <a:effectLst/>
              <a:latin typeface="Times New Roman" pitchFamily="18" charset="0"/>
              <a:ea typeface="+mn-ea"/>
              <a:cs typeface="+mn-cs"/>
            </a:endParaRPr>
          </a:p>
          <a:p>
            <a:endParaRPr lang="en-US" sz="1600" b="0" i="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5</a:t>
            </a:fld>
            <a:endParaRPr lang="en-US" dirty="0"/>
          </a:p>
        </p:txBody>
      </p:sp>
    </p:spTree>
    <p:extLst>
      <p:ext uri="{BB962C8B-B14F-4D97-AF65-F5344CB8AC3E}">
        <p14:creationId xmlns:p14="http://schemas.microsoft.com/office/powerpoint/2010/main" val="113582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t>Localized</a:t>
            </a:r>
            <a:r>
              <a:rPr lang="en-US" u="sng" baseline="0" dirty="0" smtClean="0"/>
              <a:t> flooding, worsened by climate change. </a:t>
            </a:r>
            <a:r>
              <a:rPr lang="en-US" dirty="0" smtClean="0"/>
              <a:t>In 15 out of the last 20 years, annual precipitation in OH exceeded the 20th-century average. The amount of precipitation falling during intense multi-day events has increased in the Midwest US. Due to increasing temperatures, there will be more rain and less snow. Its</a:t>
            </a:r>
            <a:r>
              <a:rPr lang="en-US" baseline="0" dirty="0" smtClean="0"/>
              <a:t> more important than ever to think about how we manage weather’s effect on our home, property, environment, and drinking water. </a:t>
            </a:r>
          </a:p>
          <a:p>
            <a:endParaRPr lang="en-US" dirty="0" smtClean="0"/>
          </a:p>
          <a:p>
            <a:pPr marL="228600" indent="-228600">
              <a:buAutoNum type="arabicPeriod"/>
            </a:pPr>
            <a:r>
              <a:rPr lang="en-US" dirty="0" smtClean="0"/>
              <a:t>https://www.dispatch.com/news/20181231/columbus-has-passed-all-time-annual-precipitation-record</a:t>
            </a:r>
          </a:p>
          <a:p>
            <a:pPr marL="228600" indent="-228600">
              <a:buAutoNum type="arabicPeriod"/>
            </a:pPr>
            <a:r>
              <a:rPr lang="en-US" dirty="0" smtClean="0"/>
              <a:t>https://www.nbc4i.com/news/local-news/area-residents-urged-to-watch-for-high-water-flooding/1762981780</a:t>
            </a:r>
          </a:p>
          <a:p>
            <a:r>
              <a:rPr lang="en-US" dirty="0" smtClean="0"/>
              <a:t>3.  https://www.cincinnati.com/story/news/2019/03/05/landslides-climate-change-bring-more-cincinnati/2931026002/</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6</a:t>
            </a:fld>
            <a:endParaRPr lang="en-US" dirty="0"/>
          </a:p>
        </p:txBody>
      </p:sp>
    </p:spTree>
    <p:extLst>
      <p:ext uri="{BB962C8B-B14F-4D97-AF65-F5344CB8AC3E}">
        <p14:creationId xmlns:p14="http://schemas.microsoft.com/office/powerpoint/2010/main" val="24651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46A5BEBB-A965-4237-9D0E-52C3849F199C}" type="slidenum">
              <a:rPr lang="en-US" altLang="en-US" sz="1200" smtClean="0">
                <a:solidFill>
                  <a:srgbClr val="000000"/>
                </a:solidFill>
              </a:rPr>
              <a:pPr eaLnBrk="1" hangingPunct="1"/>
              <a:t>7</a:t>
            </a:fld>
            <a:endParaRPr lang="en-US" altLang="en-US" sz="1200"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71345E43-0322-4ECA-AE4F-23DD574E7012}" type="slidenum">
              <a:rPr lang="en-US" altLang="en-US" sz="1200" smtClean="0">
                <a:solidFill>
                  <a:srgbClr val="000000"/>
                </a:solidFill>
                <a:latin typeface="Times New Roman" pitchFamily="18" charset="0"/>
              </a:rPr>
              <a:pPr eaLnBrk="1" hangingPunct="1"/>
              <a:t>8</a:t>
            </a:fld>
            <a:endParaRPr lang="en-US" altLang="en-US" sz="1200" smtClean="0">
              <a:solidFill>
                <a:srgbClr val="000000"/>
              </a:solidFill>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Pollutant removal mechanism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7478082"/>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110734"/>
      </p:ext>
    </p:extLst>
  </p:cSld>
  <p:clrMapOvr>
    <a:masterClrMapping/>
  </p:clrMapOvr>
  <p:transition>
    <p:cu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017005_PPT-WideTemplate_v1-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3375458" y="4704777"/>
            <a:ext cx="5575582" cy="813811"/>
          </a:xfrm>
        </p:spPr>
        <p:txBody>
          <a:bodyPr>
            <a:noAutofit/>
          </a:bodyPr>
          <a:lstStyle>
            <a:lvl1pPr algn="r">
              <a:defRPr sz="3800"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382074087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636AA-FC52-4F6B-8D5C-57D6822C9D5F}" type="datetime1">
              <a:rPr lang="en-US" smtClean="0"/>
              <a:pPr/>
              <a:t>9/26/2019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805560668"/>
      </p:ext>
    </p:extLst>
  </p:cSld>
  <p:clrMapOvr>
    <a:masterClrMapping/>
  </p:clrMapOvr>
  <p:transition>
    <p:cut/>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017005_PPT-WideTemplate_v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0B33F-458E-4647-A8B4-93C25FD43761}" type="datetime1">
              <a:rPr lang="en-US" smtClean="0"/>
              <a:pPr/>
              <a:t>9/26/2019</a:t>
            </a:fld>
            <a:endParaRPr lang="en-US"/>
          </a:p>
        </p:txBody>
      </p:sp>
      <p:sp>
        <p:nvSpPr>
          <p:cNvPr id="4" name="Slide Number Placeholder 3"/>
          <p:cNvSpPr>
            <a:spLocks noGrp="1"/>
          </p:cNvSpPr>
          <p:nvPr>
            <p:ph type="sldNum" sz="quarter" idx="11"/>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5224475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descr="017005_PPT-WideTemplate_v2-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076507"/>
            <a:ext cx="2133600" cy="365125"/>
          </a:xfrm>
        </p:spPr>
        <p:txBody>
          <a:bodyPr/>
          <a:lstStyle/>
          <a:p>
            <a:fld id="{2C8CF1E1-7BDD-4315-8DCE-965CB73F6665}" type="datetime1">
              <a:rPr lang="en-US" smtClean="0"/>
              <a:pPr/>
              <a:t>9/26/2019</a:t>
            </a:fld>
            <a:endParaRPr lang="en-US"/>
          </a:p>
        </p:txBody>
      </p:sp>
      <p:sp>
        <p:nvSpPr>
          <p:cNvPr id="4" name="Slide Number Placeholder 3"/>
          <p:cNvSpPr>
            <a:spLocks noGrp="1"/>
          </p:cNvSpPr>
          <p:nvPr>
            <p:ph type="sldNum" sz="quarter" idx="11"/>
          </p:nvPr>
        </p:nvSpPr>
        <p:spPr>
          <a:xfrm>
            <a:off x="6553200" y="6076507"/>
            <a:ext cx="2133600" cy="365125"/>
          </a:xfrm>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778669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solidFill>
                  <a:schemeClr val="tx1">
                    <a:tint val="75000"/>
                  </a:schemeClr>
                </a:solidFill>
              </a:defRPr>
            </a:lvl1pPr>
            <a:lvl2pPr marL="547042" indent="0">
              <a:buNone/>
              <a:defRPr sz="2200">
                <a:solidFill>
                  <a:schemeClr val="tx1">
                    <a:tint val="75000"/>
                  </a:schemeClr>
                </a:solidFill>
              </a:defRPr>
            </a:lvl2pPr>
            <a:lvl3pPr marL="1094083" indent="0">
              <a:buNone/>
              <a:defRPr sz="1900">
                <a:solidFill>
                  <a:schemeClr val="tx1">
                    <a:tint val="75000"/>
                  </a:schemeClr>
                </a:solidFill>
              </a:defRPr>
            </a:lvl3pPr>
            <a:lvl4pPr marL="1641124" indent="0">
              <a:buNone/>
              <a:defRPr sz="1700">
                <a:solidFill>
                  <a:schemeClr val="tx1">
                    <a:tint val="75000"/>
                  </a:schemeClr>
                </a:solidFill>
              </a:defRPr>
            </a:lvl4pPr>
            <a:lvl5pPr marL="2188165" indent="0">
              <a:buNone/>
              <a:defRPr sz="1700">
                <a:solidFill>
                  <a:schemeClr val="tx1">
                    <a:tint val="75000"/>
                  </a:schemeClr>
                </a:solidFill>
              </a:defRPr>
            </a:lvl5pPr>
            <a:lvl6pPr marL="2735207" indent="0">
              <a:buNone/>
              <a:defRPr sz="1700">
                <a:solidFill>
                  <a:schemeClr val="tx1">
                    <a:tint val="75000"/>
                  </a:schemeClr>
                </a:solidFill>
              </a:defRPr>
            </a:lvl6pPr>
            <a:lvl7pPr marL="3282249" indent="0">
              <a:buNone/>
              <a:defRPr sz="1700">
                <a:solidFill>
                  <a:schemeClr val="tx1">
                    <a:tint val="75000"/>
                  </a:schemeClr>
                </a:solidFill>
              </a:defRPr>
            </a:lvl7pPr>
            <a:lvl8pPr marL="3829289" indent="0">
              <a:buNone/>
              <a:defRPr sz="1700">
                <a:solidFill>
                  <a:schemeClr val="tx1">
                    <a:tint val="75000"/>
                  </a:schemeClr>
                </a:solidFill>
              </a:defRPr>
            </a:lvl8pPr>
            <a:lvl9pPr marL="4376331"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F2A1A4-E89F-4346-B7B2-617C8A8D18A2}" type="datetime1">
              <a:rPr lang="en-US" smtClean="0"/>
              <a:pPr/>
              <a:t>9/26/2019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867945062"/>
      </p:ext>
    </p:extLst>
  </p:cSld>
  <p:clrMapOvr>
    <a:masterClrMapping/>
  </p:clrMapOvr>
  <p:transition>
    <p:cut/>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069904"/>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069904"/>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B22107-A582-47BE-9C51-B446821A455D}" type="datetime1">
              <a:rPr lang="en-US" smtClean="0"/>
              <a:pPr/>
              <a:t>9/26/2019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400230433"/>
      </p:ext>
    </p:extLst>
  </p:cSld>
  <p:clrMapOvr>
    <a:masterClrMapping/>
  </p:clrMapOvr>
  <p:transition>
    <p:cut/>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900" b="1"/>
            </a:lvl1pPr>
            <a:lvl2pPr marL="547042" indent="0">
              <a:buNone/>
              <a:defRPr sz="2400" b="1"/>
            </a:lvl2pPr>
            <a:lvl3pPr marL="1094083" indent="0">
              <a:buNone/>
              <a:defRPr sz="2200" b="1"/>
            </a:lvl3pPr>
            <a:lvl4pPr marL="1641124" indent="0">
              <a:buNone/>
              <a:defRPr sz="1900" b="1"/>
            </a:lvl4pPr>
            <a:lvl5pPr marL="2188165" indent="0">
              <a:buNone/>
              <a:defRPr sz="1900" b="1"/>
            </a:lvl5pPr>
            <a:lvl6pPr marL="2735207" indent="0">
              <a:buNone/>
              <a:defRPr sz="1900" b="1"/>
            </a:lvl6pPr>
            <a:lvl7pPr marL="3282249" indent="0">
              <a:buNone/>
              <a:defRPr sz="1900" b="1"/>
            </a:lvl7pPr>
            <a:lvl8pPr marL="3829289" indent="0">
              <a:buNone/>
              <a:defRPr sz="1900" b="1"/>
            </a:lvl8pPr>
            <a:lvl9pPr marL="437633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495231"/>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900" b="1"/>
            </a:lvl1pPr>
            <a:lvl2pPr marL="547042" indent="0">
              <a:buNone/>
              <a:defRPr sz="2400" b="1"/>
            </a:lvl2pPr>
            <a:lvl3pPr marL="1094083" indent="0">
              <a:buNone/>
              <a:defRPr sz="2200" b="1"/>
            </a:lvl3pPr>
            <a:lvl4pPr marL="1641124" indent="0">
              <a:buNone/>
              <a:defRPr sz="1900" b="1"/>
            </a:lvl4pPr>
            <a:lvl5pPr marL="2188165" indent="0">
              <a:buNone/>
              <a:defRPr sz="1900" b="1"/>
            </a:lvl5pPr>
            <a:lvl6pPr marL="2735207" indent="0">
              <a:buNone/>
              <a:defRPr sz="1900" b="1"/>
            </a:lvl6pPr>
            <a:lvl7pPr marL="3282249" indent="0">
              <a:buNone/>
              <a:defRPr sz="1900" b="1"/>
            </a:lvl7pPr>
            <a:lvl8pPr marL="3829289" indent="0">
              <a:buNone/>
              <a:defRPr sz="1900" b="1"/>
            </a:lvl8pPr>
            <a:lvl9pPr marL="437633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495231"/>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94CA44-B903-4A40-BF4F-787FBA27D50E}" type="datetime1">
              <a:rPr lang="en-US" smtClean="0"/>
              <a:pPr/>
              <a:t>9/26/2019</a:t>
            </a:fld>
            <a:endParaRPr lang="en-US"/>
          </a:p>
        </p:txBody>
      </p:sp>
      <p:sp>
        <p:nvSpPr>
          <p:cNvPr id="9" name="Slide Number Placeholder 8"/>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764814466"/>
      </p:ext>
    </p:extLst>
  </p:cSld>
  <p:clrMapOvr>
    <a:masterClrMapping/>
  </p:clrMapOvr>
  <p:transition>
    <p:cut/>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7F4597-E33B-4248-B623-3F7F2EBC29EB}" type="datetime1">
              <a:rPr lang="en-US" smtClean="0"/>
              <a:pPr/>
              <a:t>9/26/2019</a:t>
            </a:fld>
            <a:endParaRPr lang="en-US"/>
          </a:p>
        </p:txBody>
      </p:sp>
      <p:sp>
        <p:nvSpPr>
          <p:cNvPr id="5" name="Slide Number Placeholder 4"/>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023392813"/>
      </p:ext>
    </p:extLst>
  </p:cSld>
  <p:clrMapOvr>
    <a:masterClrMapping/>
  </p:clrMapOvr>
  <p:transition>
    <p:cut/>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017005_PPT-WideTemplate_v1-0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a:xfrm>
            <a:off x="457200" y="6178090"/>
            <a:ext cx="2133600" cy="365125"/>
          </a:xfrm>
        </p:spPr>
        <p:txBody>
          <a:bodyPr/>
          <a:lstStyle/>
          <a:p>
            <a:fld id="{8D41E23B-BDA4-46D6-8DA4-2CA14E6B2BFA}" type="datetime1">
              <a:rPr lang="en-US" smtClean="0"/>
              <a:pPr/>
              <a:t>9/26/2019</a:t>
            </a:fld>
            <a:endParaRPr lang="en-US"/>
          </a:p>
        </p:txBody>
      </p:sp>
      <p:sp>
        <p:nvSpPr>
          <p:cNvPr id="4" name="Slide Number Placeholder 3"/>
          <p:cNvSpPr>
            <a:spLocks noGrp="1"/>
          </p:cNvSpPr>
          <p:nvPr>
            <p:ph type="sldNum" sz="quarter" idx="12"/>
          </p:nvPr>
        </p:nvSpPr>
        <p:spPr>
          <a:xfrm>
            <a:off x="6553200" y="6178090"/>
            <a:ext cx="2133600" cy="365125"/>
          </a:xfrm>
        </p:spPr>
        <p:txBody>
          <a:bodyPr/>
          <a:lstStyle/>
          <a:p>
            <a:fld id="{A9A29001-6408-43FB-9B1C-82A518CD80C1}" type="slidenum">
              <a:rPr lang="en-US" smtClean="0"/>
              <a:pPr/>
              <a:t>‹#›</a:t>
            </a:fld>
            <a:endParaRPr lang="en-US"/>
          </a:p>
        </p:txBody>
      </p:sp>
      <p:sp>
        <p:nvSpPr>
          <p:cNvPr id="5" name="Title 1"/>
          <p:cNvSpPr>
            <a:spLocks noGrp="1"/>
          </p:cNvSpPr>
          <p:nvPr>
            <p:ph type="title"/>
          </p:nvPr>
        </p:nvSpPr>
        <p:spPr>
          <a:xfrm>
            <a:off x="457200" y="274639"/>
            <a:ext cx="8229600" cy="1143000"/>
          </a:xfrm>
        </p:spPr>
        <p:txBody>
          <a:bodyPr>
            <a:normAutofit/>
          </a:bodyPr>
          <a:lstStyle>
            <a:lvl1pPr algn="l">
              <a:defRPr sz="4300"/>
            </a:lvl1pPr>
          </a:lstStyle>
          <a:p>
            <a:r>
              <a:rPr lang="en-US" smtClean="0"/>
              <a:t>Click to edit Master title style</a:t>
            </a:r>
            <a:endParaRPr lang="en-US"/>
          </a:p>
        </p:txBody>
      </p:sp>
    </p:spTree>
    <p:extLst>
      <p:ext uri="{BB962C8B-B14F-4D97-AF65-F5344CB8AC3E}">
        <p14:creationId xmlns:p14="http://schemas.microsoft.com/office/powerpoint/2010/main" val="36784474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397055"/>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235004"/>
          </a:xfrm>
        </p:spPr>
        <p:txBody>
          <a:bodyPr/>
          <a:lstStyle>
            <a:lvl1pPr marL="0" indent="0">
              <a:buNone/>
              <a:defRPr sz="1700"/>
            </a:lvl1pPr>
            <a:lvl2pPr marL="547042" indent="0">
              <a:buNone/>
              <a:defRPr sz="1400"/>
            </a:lvl2pPr>
            <a:lvl3pPr marL="1094083" indent="0">
              <a:buNone/>
              <a:defRPr sz="1200"/>
            </a:lvl3pPr>
            <a:lvl4pPr marL="1641124" indent="0">
              <a:buNone/>
              <a:defRPr sz="1100"/>
            </a:lvl4pPr>
            <a:lvl5pPr marL="2188165" indent="0">
              <a:buNone/>
              <a:defRPr sz="1100"/>
            </a:lvl5pPr>
            <a:lvl6pPr marL="2735207" indent="0">
              <a:buNone/>
              <a:defRPr sz="1100"/>
            </a:lvl6pPr>
            <a:lvl7pPr marL="3282249" indent="0">
              <a:buNone/>
              <a:defRPr sz="1100"/>
            </a:lvl7pPr>
            <a:lvl8pPr marL="3829289" indent="0">
              <a:buNone/>
              <a:defRPr sz="1100"/>
            </a:lvl8pPr>
            <a:lvl9pPr marL="43763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0D2F3-0369-4F27-8D3B-210047080BEF}" type="datetime1">
              <a:rPr lang="en-US" smtClean="0"/>
              <a:pPr/>
              <a:t>9/26/2019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886253748"/>
      </p:ext>
    </p:extLst>
  </p:cSld>
  <p:clrMapOvr>
    <a:masterClrMapping/>
  </p:clrMapOvr>
  <p:transition>
    <p:cu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001844"/>
      </p:ext>
    </p:extLst>
  </p:cSld>
  <p:clrMapOvr>
    <a:masterClrMapping/>
  </p:clrMapOvr>
  <p:transition>
    <p:cu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800"/>
            </a:lvl1pPr>
            <a:lvl2pPr marL="547042" indent="0">
              <a:buNone/>
              <a:defRPr sz="3300"/>
            </a:lvl2pPr>
            <a:lvl3pPr marL="1094083" indent="0">
              <a:buNone/>
              <a:defRPr sz="2900"/>
            </a:lvl3pPr>
            <a:lvl4pPr marL="1641124" indent="0">
              <a:buNone/>
              <a:defRPr sz="2400"/>
            </a:lvl4pPr>
            <a:lvl5pPr marL="2188165" indent="0">
              <a:buNone/>
              <a:defRPr sz="2400"/>
            </a:lvl5pPr>
            <a:lvl6pPr marL="2735207" indent="0">
              <a:buNone/>
              <a:defRPr sz="2400"/>
            </a:lvl6pPr>
            <a:lvl7pPr marL="3282249" indent="0">
              <a:buNone/>
              <a:defRPr sz="2400"/>
            </a:lvl7pPr>
            <a:lvl8pPr marL="3829289" indent="0">
              <a:buNone/>
              <a:defRPr sz="2400"/>
            </a:lvl8pPr>
            <a:lvl9pPr marL="4376331" indent="0">
              <a:buNone/>
              <a:defRPr sz="24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700"/>
            </a:lvl1pPr>
            <a:lvl2pPr marL="547042" indent="0">
              <a:buNone/>
              <a:defRPr sz="1400"/>
            </a:lvl2pPr>
            <a:lvl3pPr marL="1094083" indent="0">
              <a:buNone/>
              <a:defRPr sz="1200"/>
            </a:lvl3pPr>
            <a:lvl4pPr marL="1641124" indent="0">
              <a:buNone/>
              <a:defRPr sz="1100"/>
            </a:lvl4pPr>
            <a:lvl5pPr marL="2188165" indent="0">
              <a:buNone/>
              <a:defRPr sz="1100"/>
            </a:lvl5pPr>
            <a:lvl6pPr marL="2735207" indent="0">
              <a:buNone/>
              <a:defRPr sz="1100"/>
            </a:lvl6pPr>
            <a:lvl7pPr marL="3282249" indent="0">
              <a:buNone/>
              <a:defRPr sz="1100"/>
            </a:lvl7pPr>
            <a:lvl8pPr marL="3829289" indent="0">
              <a:buNone/>
              <a:defRPr sz="1100"/>
            </a:lvl8pPr>
            <a:lvl9pPr marL="43763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B0D2C-9673-44AF-A865-EDF102C19B51}" type="datetime1">
              <a:rPr lang="en-US" smtClean="0"/>
              <a:pPr/>
              <a:t>9/26/2019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731374376"/>
      </p:ext>
    </p:extLst>
  </p:cSld>
  <p:clrMapOvr>
    <a:masterClrMapping/>
  </p:clrMapOvr>
  <p:transition>
    <p:cut/>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F07E5-EBE8-4807-97EC-237D27E092FE}" type="datetime1">
              <a:rPr lang="en-US" smtClean="0"/>
              <a:pPr/>
              <a:t>9/26/2019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4075046650"/>
      </p:ext>
    </p:extLst>
  </p:cSld>
  <p:clrMapOvr>
    <a:masterClrMapping/>
  </p:clrMapOvr>
  <p:transition>
    <p:cut/>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EFEC0-2ECA-4ECD-8895-4B1EC3F76856}" type="datetime1">
              <a:rPr lang="en-US" smtClean="0"/>
              <a:pPr/>
              <a:t>9/26/2019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2263419948"/>
      </p:ext>
    </p:extLst>
  </p:cSld>
  <p:clrMapOvr>
    <a:masterClrMapping/>
  </p:clrMapOvr>
  <p:transition>
    <p:cut/>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110322"/>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15454"/>
      </p:ext>
    </p:extLst>
  </p:cSld>
  <p:clrMapOvr>
    <a:masterClrMapping/>
  </p:clrMapOvr>
  <p:transition>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777073"/>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15454"/>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4974395"/>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110322"/>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5" name="Picture 4" descr="017005_PPT-WideTemplate_v1-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3375458" y="4704777"/>
            <a:ext cx="5575582" cy="813811"/>
          </a:xfrm>
          <a:prstGeom prst="rect">
            <a:avLst/>
          </a:prstGeom>
        </p:spPr>
        <p:txBody>
          <a:bodyPr>
            <a:noAutofit/>
          </a:bodyPr>
          <a:lstStyle>
            <a:lvl1pPr algn="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685011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73041451"/>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467902"/>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6651574"/>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22392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4178480"/>
      </p:ext>
    </p:extLst>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265199"/>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41088378"/>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844334"/>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2787465"/>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1792575"/>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9727134"/>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816891"/>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818843"/>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806059"/>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9819422"/>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2679043"/>
      </p:ext>
    </p:extLst>
  </p:cSld>
  <p:clrMapOvr>
    <a:masterClrMapping/>
  </p:clrMapOvr>
  <p:transitio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475524"/>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249"/>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726514"/>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46034"/>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6565758"/>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7047116"/>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6576010"/>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6138530"/>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8887186"/>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9715869"/>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5143475"/>
      </p:ext>
    </p:extLst>
  </p:cSld>
  <p:clrMapOvr>
    <a:masterClrMapping/>
  </p:clrMapOvr>
  <p:transitio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69119425"/>
      </p:ext>
    </p:extLst>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54659"/>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224062"/>
      </p:ext>
    </p:extLst>
  </p:cSld>
  <p:clrMapOvr>
    <a:masterClrMapping/>
  </p:clrMapOvr>
  <p:transitio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8011030"/>
      </p:ext>
    </p:extLst>
  </p:cSld>
  <p:clrMapOvr>
    <a:masterClrMapping/>
  </p:clrMapOvr>
  <p:transition>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11750"/>
      </p:ext>
    </p:extLst>
  </p:cSld>
  <p:clrMapOvr>
    <a:masterClrMapping/>
  </p:clrMapOvr>
  <p:transition>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3293844"/>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144752"/>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95778"/>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815566"/>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4215119"/>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175781"/>
      </p:ext>
    </p:extLst>
  </p:cSld>
  <p:clrMapOvr>
    <a:masterClrMapping/>
  </p:clrMapOvr>
  <p:transitio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7505578"/>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2395696"/>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807759"/>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930655"/>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95562255"/>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357920"/>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8581542"/>
      </p:ext>
    </p:extLst>
  </p:cSld>
  <p:clrMapOvr>
    <a:masterClrMapping/>
  </p:clrMapOvr>
  <p:transitio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7921362"/>
      </p:ext>
    </p:extLst>
  </p:cSld>
  <p:clrMapOvr>
    <a:masterClrMapping/>
  </p:clrMapOvr>
  <p:transitio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8858373"/>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49071"/>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63848896"/>
      </p:ext>
    </p:extLst>
  </p:cSld>
  <p:clrMapOvr>
    <a:masterClrMapping/>
  </p:clrMapOvr>
  <p:transitio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754181364"/>
      </p:ext>
    </p:extLst>
  </p:cSld>
  <p:clrMapOvr>
    <a:masterClrMapping/>
  </p:clrMapOvr>
  <p:transitio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446272735"/>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075252528"/>
      </p:ext>
    </p:extLst>
  </p:cSld>
  <p:clrMapOvr>
    <a:masterClrMapping/>
  </p:clrMapOvr>
  <p:transitio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419234226"/>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826839760"/>
      </p:ext>
    </p:extLst>
  </p:cSld>
  <p:clrMapOvr>
    <a:masterClrMapping/>
  </p:clrMapOvr>
  <p:transitio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774808148"/>
      </p:ext>
    </p:extLst>
  </p:cSld>
  <p:clrMapOvr>
    <a:masterClrMapping/>
  </p:clrMapOvr>
  <p:transitio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986967385"/>
      </p:ext>
    </p:extLst>
  </p:cSld>
  <p:clrMapOvr>
    <a:masterClrMapping/>
  </p:clrMapOvr>
  <p:transitio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497874981"/>
      </p:ext>
    </p:extLst>
  </p:cSld>
  <p:clrMapOvr>
    <a:masterClrMapping/>
  </p:clrMapOvr>
  <p:transitio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908663699"/>
      </p:ext>
    </p:extLst>
  </p:cSld>
  <p:clrMapOvr>
    <a:masterClrMapping/>
  </p:clrMapOvr>
  <p:transitio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985745376"/>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777073"/>
      </p:ext>
    </p:extLst>
  </p:cSld>
  <p:clrMapOvr>
    <a:masterClrMapping/>
  </p:clrMapOvr>
  <p:transition>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2286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908027441"/>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57937258"/>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195897897"/>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289806410"/>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887614155"/>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264112113"/>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453906618"/>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476111628"/>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545914509"/>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888267334"/>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184322"/>
      </p:ext>
    </p:extLst>
  </p:cSld>
  <p:clrMapOvr>
    <a:masterClrMapping/>
  </p:clrMapOvr>
  <p:transition>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199545009"/>
      </p:ext>
    </p:extLst>
  </p:cSld>
  <p:clrMapOvr>
    <a:masterClrMapping/>
  </p:clrMapOvr>
  <p:transition>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381542357"/>
      </p:ext>
    </p:extLst>
  </p:cSld>
  <p:clrMapOvr>
    <a:masterClrMapping/>
  </p:clrMapOvr>
  <p:transitio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2286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660931993"/>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172226142"/>
      </p:ext>
    </p:extLst>
  </p:cSld>
  <p:clrMapOvr>
    <a:masterClrMapping/>
  </p:clrMapOvr>
  <p:transitio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466274E-B5E5-4617-BFD4-5DCE20879363}" type="datetimeFigureOut">
              <a:rPr lang="en-US"/>
              <a:pPr>
                <a:defRPr/>
              </a:pPr>
              <a:t>9/26/2019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3F7D0C2-D715-49C6-BABF-3EE42DF8125E}" type="slidenum">
              <a:rPr lang="en-US"/>
              <a:pPr>
                <a:defRPr/>
              </a:pPr>
              <a:t>‹#›</a:t>
            </a:fld>
            <a:endParaRPr lang="en-US"/>
          </a:p>
        </p:txBody>
      </p:sp>
    </p:spTree>
    <p:extLst>
      <p:ext uri="{BB962C8B-B14F-4D97-AF65-F5344CB8AC3E}">
        <p14:creationId xmlns:p14="http://schemas.microsoft.com/office/powerpoint/2010/main" val="2407636783"/>
      </p:ext>
    </p:extLst>
  </p:cSld>
  <p:clrMapOvr>
    <a:masterClrMapping/>
  </p:clrMapOvr>
  <p:transitio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C540EDB-F2B2-4FE4-87EC-585F43EEC126}" type="datetimeFigureOut">
              <a:rPr lang="en-US"/>
              <a:pPr>
                <a:defRPr/>
              </a:pPr>
              <a:t>9/26/2019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30C7C1E-3BFF-4EE6-B32C-99BF52F21365}" type="slidenum">
              <a:rPr lang="en-US"/>
              <a:pPr>
                <a:defRPr/>
              </a:pPr>
              <a:t>‹#›</a:t>
            </a:fld>
            <a:endParaRPr lang="en-US"/>
          </a:p>
        </p:txBody>
      </p:sp>
    </p:spTree>
    <p:extLst>
      <p:ext uri="{BB962C8B-B14F-4D97-AF65-F5344CB8AC3E}">
        <p14:creationId xmlns:p14="http://schemas.microsoft.com/office/powerpoint/2010/main" val="2610584119"/>
      </p:ext>
    </p:extLst>
  </p:cSld>
  <p:clrMapOvr>
    <a:masterClrMapping/>
  </p:clrMapOvr>
  <p:transitio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9ABD57-9DD1-4F80-AB55-01FB34D7F5A3}" type="datetimeFigureOut">
              <a:rPr lang="en-US"/>
              <a:pPr>
                <a:defRPr/>
              </a:pPr>
              <a:t>9/26/2019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D002222-1106-4BE7-B176-D26BC40A290E}" type="slidenum">
              <a:rPr lang="en-US"/>
              <a:pPr>
                <a:defRPr/>
              </a:pPr>
              <a:t>‹#›</a:t>
            </a:fld>
            <a:endParaRPr lang="en-US"/>
          </a:p>
        </p:txBody>
      </p:sp>
    </p:spTree>
    <p:extLst>
      <p:ext uri="{BB962C8B-B14F-4D97-AF65-F5344CB8AC3E}">
        <p14:creationId xmlns:p14="http://schemas.microsoft.com/office/powerpoint/2010/main" val="1259355645"/>
      </p:ext>
    </p:extLst>
  </p:cSld>
  <p:clrMapOvr>
    <a:masterClrMapping/>
  </p:clrMapOvr>
  <p:transitio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57697DF-1D98-430F-B112-1C8B4687B3B3}" type="datetimeFigureOut">
              <a:rPr lang="en-US"/>
              <a:pPr>
                <a:defRPr/>
              </a:pPr>
              <a:t>9/26/2019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4CC1453-6AC3-4FDB-AFB1-0C79D2B46CBE}" type="slidenum">
              <a:rPr lang="en-US"/>
              <a:pPr>
                <a:defRPr/>
              </a:pPr>
              <a:t>‹#›</a:t>
            </a:fld>
            <a:endParaRPr lang="en-US"/>
          </a:p>
        </p:txBody>
      </p:sp>
    </p:spTree>
    <p:extLst>
      <p:ext uri="{BB962C8B-B14F-4D97-AF65-F5344CB8AC3E}">
        <p14:creationId xmlns:p14="http://schemas.microsoft.com/office/powerpoint/2010/main" val="4050770206"/>
      </p:ext>
    </p:extLst>
  </p:cSld>
  <p:clrMapOvr>
    <a:masterClrMapping/>
  </p:clrMapOvr>
  <p:transitio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F04003A-94A8-4EAA-AD41-BA6C304C69B0}" type="datetimeFigureOut">
              <a:rPr lang="en-US"/>
              <a:pPr>
                <a:defRPr/>
              </a:pPr>
              <a:t>9/26/2019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CFFEDC07-484B-4D6F-8AE5-C5C3E9E12AB8}" type="slidenum">
              <a:rPr lang="en-US"/>
              <a:pPr>
                <a:defRPr/>
              </a:pPr>
              <a:t>‹#›</a:t>
            </a:fld>
            <a:endParaRPr lang="en-US"/>
          </a:p>
        </p:txBody>
      </p:sp>
    </p:spTree>
    <p:extLst>
      <p:ext uri="{BB962C8B-B14F-4D97-AF65-F5344CB8AC3E}">
        <p14:creationId xmlns:p14="http://schemas.microsoft.com/office/powerpoint/2010/main" val="3138718042"/>
      </p:ext>
    </p:extLst>
  </p:cSld>
  <p:clrMapOvr>
    <a:masterClrMapping/>
  </p:clrMapOvr>
  <p:transitio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7569720-3309-4381-B1EB-B380C4FD1CCF}" type="datetimeFigureOut">
              <a:rPr lang="en-US"/>
              <a:pPr>
                <a:defRPr/>
              </a:pPr>
              <a:t>9/26/2019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96F34FA-7FA9-4C28-9F41-D46BBF146BE4}" type="slidenum">
              <a:rPr lang="en-US"/>
              <a:pPr>
                <a:defRPr/>
              </a:pPr>
              <a:t>‹#›</a:t>
            </a:fld>
            <a:endParaRPr lang="en-US"/>
          </a:p>
        </p:txBody>
      </p:sp>
    </p:spTree>
    <p:extLst>
      <p:ext uri="{BB962C8B-B14F-4D97-AF65-F5344CB8AC3E}">
        <p14:creationId xmlns:p14="http://schemas.microsoft.com/office/powerpoint/2010/main" val="602739689"/>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5931735"/>
      </p:ext>
    </p:extLst>
  </p:cSld>
  <p:clrMapOvr>
    <a:masterClrMapping/>
  </p:clrMapOvr>
  <p:transition>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1038E67-D1BB-4B56-B492-92712DCEB07C}" type="datetimeFigureOut">
              <a:rPr lang="en-US"/>
              <a:pPr>
                <a:defRPr/>
              </a:pPr>
              <a:t>9/26/2019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3F569F8A-B0DC-42FE-B071-48D0C7B60996}" type="slidenum">
              <a:rPr lang="en-US"/>
              <a:pPr>
                <a:defRPr/>
              </a:pPr>
              <a:t>‹#›</a:t>
            </a:fld>
            <a:endParaRPr lang="en-US"/>
          </a:p>
        </p:txBody>
      </p:sp>
    </p:spTree>
    <p:extLst>
      <p:ext uri="{BB962C8B-B14F-4D97-AF65-F5344CB8AC3E}">
        <p14:creationId xmlns:p14="http://schemas.microsoft.com/office/powerpoint/2010/main" val="707643013"/>
      </p:ext>
    </p:extLst>
  </p:cSld>
  <p:clrMapOvr>
    <a:masterClrMapping/>
  </p:clrMapOvr>
  <p:transition>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8FD83F5-783E-4B72-A98F-D81EA524CA89}" type="datetimeFigureOut">
              <a:rPr lang="en-US"/>
              <a:pPr>
                <a:defRPr/>
              </a:pPr>
              <a:t>9/26/2019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8E1998F-6637-4376-8D94-04462027100D}" type="slidenum">
              <a:rPr lang="en-US"/>
              <a:pPr>
                <a:defRPr/>
              </a:pPr>
              <a:t>‹#›</a:t>
            </a:fld>
            <a:endParaRPr lang="en-US"/>
          </a:p>
        </p:txBody>
      </p:sp>
    </p:spTree>
    <p:extLst>
      <p:ext uri="{BB962C8B-B14F-4D97-AF65-F5344CB8AC3E}">
        <p14:creationId xmlns:p14="http://schemas.microsoft.com/office/powerpoint/2010/main" val="1299538355"/>
      </p:ext>
    </p:extLst>
  </p:cSld>
  <p:clrMapOvr>
    <a:masterClrMapping/>
  </p:clrMapOvr>
  <p:transitio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53D3D23-CD05-47A0-B287-A8BFCBF6684F}" type="datetimeFigureOut">
              <a:rPr lang="en-US"/>
              <a:pPr>
                <a:defRPr/>
              </a:pPr>
              <a:t>9/26/2019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378567F5-4B46-4409-813D-7BAE037B7CEA}" type="slidenum">
              <a:rPr lang="en-US"/>
              <a:pPr>
                <a:defRPr/>
              </a:pPr>
              <a:t>‹#›</a:t>
            </a:fld>
            <a:endParaRPr lang="en-US"/>
          </a:p>
        </p:txBody>
      </p:sp>
    </p:spTree>
    <p:extLst>
      <p:ext uri="{BB962C8B-B14F-4D97-AF65-F5344CB8AC3E}">
        <p14:creationId xmlns:p14="http://schemas.microsoft.com/office/powerpoint/2010/main" val="712492788"/>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68627D-295C-4A81-8722-51A0DC5A646F}" type="datetimeFigureOut">
              <a:rPr lang="en-US"/>
              <a:pPr>
                <a:defRPr/>
              </a:pPr>
              <a:t>9/26/2019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75DCF2A-B9E1-4AA7-93E2-0C0AF7A6B620}" type="slidenum">
              <a:rPr lang="en-US"/>
              <a:pPr>
                <a:defRPr/>
              </a:pPr>
              <a:t>‹#›</a:t>
            </a:fld>
            <a:endParaRPr lang="en-US"/>
          </a:p>
        </p:txBody>
      </p:sp>
    </p:spTree>
    <p:extLst>
      <p:ext uri="{BB962C8B-B14F-4D97-AF65-F5344CB8AC3E}">
        <p14:creationId xmlns:p14="http://schemas.microsoft.com/office/powerpoint/2010/main" val="3535989507"/>
      </p:ext>
    </p:extLst>
  </p:cSld>
  <p:clrMapOvr>
    <a:masterClrMapping/>
  </p:clrMapOvr>
  <p:transitio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D0393CF-64CE-45F8-90D2-4FBE0616A6D8}" type="datetimeFigureOut">
              <a:rPr lang="en-US"/>
              <a:pPr>
                <a:defRPr/>
              </a:pPr>
              <a:t>9/26/2019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2AC3AC4-D9AA-4BA6-AE85-D82089E428DF}" type="slidenum">
              <a:rPr lang="en-US"/>
              <a:pPr>
                <a:defRPr/>
              </a:pPr>
              <a:t>‹#›</a:t>
            </a:fld>
            <a:endParaRPr lang="en-US"/>
          </a:p>
        </p:txBody>
      </p:sp>
    </p:spTree>
    <p:extLst>
      <p:ext uri="{BB962C8B-B14F-4D97-AF65-F5344CB8AC3E}">
        <p14:creationId xmlns:p14="http://schemas.microsoft.com/office/powerpoint/2010/main" val="2552174669"/>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E58D93B-3B5A-42C0-BEE5-1D1F1CFD664D}" type="datetimeFigureOut">
              <a:rPr lang="en-US"/>
              <a:pPr>
                <a:defRPr/>
              </a:pPr>
              <a:t>9/26/2019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FEAC231-F7A4-41A6-9A5C-997EA1B3AC35}" type="slidenum">
              <a:rPr lang="en-US"/>
              <a:pPr>
                <a:defRPr/>
              </a:pPr>
              <a:t>‹#›</a:t>
            </a:fld>
            <a:endParaRPr lang="en-US"/>
          </a:p>
        </p:txBody>
      </p:sp>
    </p:spTree>
    <p:extLst>
      <p:ext uri="{BB962C8B-B14F-4D97-AF65-F5344CB8AC3E}">
        <p14:creationId xmlns:p14="http://schemas.microsoft.com/office/powerpoint/2010/main" val="2471296389"/>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471E178-FAE6-42FA-9B68-2C0E74F2C539}" type="datetimeFigureOut">
              <a:rPr lang="en-US"/>
              <a:pPr>
                <a:defRPr/>
              </a:pPr>
              <a:t>9/26/2019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4DCD52E-4580-4363-83C8-52FFBC7BCB39}" type="slidenum">
              <a:rPr lang="en-US"/>
              <a:pPr>
                <a:defRPr/>
              </a:pPr>
              <a:t>‹#›</a:t>
            </a:fld>
            <a:endParaRPr lang="en-US"/>
          </a:p>
        </p:txBody>
      </p:sp>
    </p:spTree>
    <p:extLst>
      <p:ext uri="{BB962C8B-B14F-4D97-AF65-F5344CB8AC3E}">
        <p14:creationId xmlns:p14="http://schemas.microsoft.com/office/powerpoint/2010/main" val="1910427452"/>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3450746"/>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547042" indent="0" algn="ctr">
              <a:buNone/>
              <a:defRPr>
                <a:solidFill>
                  <a:schemeClr val="tx1">
                    <a:tint val="75000"/>
                  </a:schemeClr>
                </a:solidFill>
              </a:defRPr>
            </a:lvl2pPr>
            <a:lvl3pPr marL="1094083" indent="0" algn="ctr">
              <a:buNone/>
              <a:defRPr>
                <a:solidFill>
                  <a:schemeClr val="tx1">
                    <a:tint val="75000"/>
                  </a:schemeClr>
                </a:solidFill>
              </a:defRPr>
            </a:lvl3pPr>
            <a:lvl4pPr marL="1641124" indent="0" algn="ctr">
              <a:buNone/>
              <a:defRPr>
                <a:solidFill>
                  <a:schemeClr val="tx1">
                    <a:tint val="75000"/>
                  </a:schemeClr>
                </a:solidFill>
              </a:defRPr>
            </a:lvl4pPr>
            <a:lvl5pPr marL="2188165" indent="0" algn="ctr">
              <a:buNone/>
              <a:defRPr>
                <a:solidFill>
                  <a:schemeClr val="tx1">
                    <a:tint val="75000"/>
                  </a:schemeClr>
                </a:solidFill>
              </a:defRPr>
            </a:lvl5pPr>
            <a:lvl6pPr marL="2735207" indent="0" algn="ctr">
              <a:buNone/>
              <a:defRPr>
                <a:solidFill>
                  <a:schemeClr val="tx1">
                    <a:tint val="75000"/>
                  </a:schemeClr>
                </a:solidFill>
              </a:defRPr>
            </a:lvl6pPr>
            <a:lvl7pPr marL="3282249" indent="0" algn="ctr">
              <a:buNone/>
              <a:defRPr>
                <a:solidFill>
                  <a:schemeClr val="tx1">
                    <a:tint val="75000"/>
                  </a:schemeClr>
                </a:solidFill>
              </a:defRPr>
            </a:lvl7pPr>
            <a:lvl8pPr marL="3829289" indent="0" algn="ctr">
              <a:buNone/>
              <a:defRPr>
                <a:solidFill>
                  <a:schemeClr val="tx1">
                    <a:tint val="75000"/>
                  </a:schemeClr>
                </a:solidFill>
              </a:defRPr>
            </a:lvl8pPr>
            <a:lvl9pPr marL="43763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969B0D-E3B3-4A0E-9915-07C47DB90607}" type="datetime1">
              <a:rPr lang="en-US" smtClean="0"/>
              <a:pPr/>
              <a:t>9/26/2019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185809370"/>
      </p:ext>
    </p:extLst>
  </p:cSld>
  <p:clrMapOvr>
    <a:masterClrMapping/>
  </p:clrMapOvr>
  <p:transition>
    <p:cut/>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8674D2-5BF5-4225-9CF4-45CAF318E7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92" b="15504"/>
          <a:stretch/>
        </p:blipFill>
        <p:spPr>
          <a:xfrm>
            <a:off x="1" y="0"/>
            <a:ext cx="5135806" cy="6163409"/>
          </a:xfrm>
          <a:prstGeom prst="rect">
            <a:avLst/>
          </a:prstGeom>
        </p:spPr>
      </p:pic>
      <p:pic>
        <p:nvPicPr>
          <p:cNvPr id="6" name="Picture 5" descr="017005_PPT-WideTemplate_v1-0-edit.png"/>
          <p:cNvPicPr>
            <a:picLocks noChangeAspect="1"/>
          </p:cNvPicPr>
          <p:nvPr/>
        </p:nvPicPr>
        <p:blipFill rotWithShape="1">
          <a:blip r:embed="rId3" cstate="print">
            <a:extLst>
              <a:ext uri="{28A0092B-C50C-407E-A947-70E740481C1C}">
                <a14:useLocalDpi xmlns:a14="http://schemas.microsoft.com/office/drawing/2010/main" val="0"/>
              </a:ext>
            </a:extLst>
          </a:blip>
          <a:srcRect l="26389"/>
          <a:stretch/>
        </p:blipFill>
        <p:spPr>
          <a:xfrm>
            <a:off x="2413000" y="0"/>
            <a:ext cx="6731000" cy="6858000"/>
          </a:xfrm>
          <a:prstGeom prst="rect">
            <a:avLst/>
          </a:prstGeom>
        </p:spPr>
      </p:pic>
      <p:sp>
        <p:nvSpPr>
          <p:cNvPr id="7" name="Title 1"/>
          <p:cNvSpPr>
            <a:spLocks noGrp="1"/>
          </p:cNvSpPr>
          <p:nvPr>
            <p:ph type="title"/>
          </p:nvPr>
        </p:nvSpPr>
        <p:spPr>
          <a:xfrm>
            <a:off x="3443651" y="2615465"/>
            <a:ext cx="5575582" cy="813811"/>
          </a:xfrm>
        </p:spPr>
        <p:txBody>
          <a:bodyPr>
            <a:noAutofit/>
          </a:bodyPr>
          <a:lstStyle>
            <a:lvl1pPr algn="r">
              <a:defRPr sz="3600"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70856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5.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6.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434" r:id="rId15"/>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_raste_4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
        <p:nvSpPr>
          <p:cNvPr id="1028" name="Rectangle 5"/>
          <p:cNvSpPr>
            <a:spLocks noChangeArrowheads="1"/>
          </p:cNvSpPr>
          <p:nvPr userDrawn="1"/>
        </p:nvSpPr>
        <p:spPr bwMode="auto">
          <a:xfrm>
            <a:off x="0" y="4970463"/>
            <a:ext cx="8683625" cy="1570037"/>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Background_raste_4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
        <p:nvSpPr>
          <p:cNvPr id="2052" name="Rectangle 5"/>
          <p:cNvSpPr>
            <a:spLocks noChangeArrowheads="1"/>
          </p:cNvSpPr>
          <p:nvPr userDrawn="1"/>
        </p:nvSpPr>
        <p:spPr bwMode="auto">
          <a:xfrm>
            <a:off x="0" y="1905000"/>
            <a:ext cx="8674100" cy="295910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386"/>
            </a:gs>
            <a:gs pos="100000">
              <a:srgbClr val="558E32"/>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048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EFF1E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EFF1E1"/>
                </a:solidFill>
                <a:latin typeface="Times New Roman" pitchFamily="18" charset="0"/>
              </a:defRPr>
            </a:lvl1pPr>
          </a:lstStyle>
          <a:p>
            <a:pPr>
              <a:defRPr/>
            </a:pPr>
            <a:endParaRPr lang="en-US"/>
          </a:p>
        </p:txBody>
      </p:sp>
      <p:pic>
        <p:nvPicPr>
          <p:cNvPr id="4102" name="Picture 12" descr="j011585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144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5" descr="vrt-full-color-on-whit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62900" y="76200"/>
            <a:ext cx="11049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Lst>
  <p:transition>
    <p:cut/>
  </p:transition>
  <p:txStyles>
    <p:titleStyle>
      <a:lvl1pPr algn="l" rtl="0" eaLnBrk="0" fontAlgn="base" hangingPunct="0">
        <a:spcBef>
          <a:spcPct val="0"/>
        </a:spcBef>
        <a:spcAft>
          <a:spcPct val="0"/>
        </a:spcAft>
        <a:defRPr sz="4000">
          <a:solidFill>
            <a:srgbClr val="FFFFFF"/>
          </a:solidFill>
          <a:latin typeface="+mj-lt"/>
          <a:ea typeface="+mj-ea"/>
          <a:cs typeface="+mj-cs"/>
        </a:defRPr>
      </a:lvl1pPr>
      <a:lvl2pPr algn="l" rtl="0" eaLnBrk="0" fontAlgn="base" hangingPunct="0">
        <a:spcBef>
          <a:spcPct val="0"/>
        </a:spcBef>
        <a:spcAft>
          <a:spcPct val="0"/>
        </a:spcAft>
        <a:defRPr sz="4000">
          <a:solidFill>
            <a:srgbClr val="FFFFFF"/>
          </a:solidFill>
          <a:latin typeface="Times New Roman" pitchFamily="18" charset="0"/>
        </a:defRPr>
      </a:lvl2pPr>
      <a:lvl3pPr algn="l" rtl="0" eaLnBrk="0" fontAlgn="base" hangingPunct="0">
        <a:spcBef>
          <a:spcPct val="0"/>
        </a:spcBef>
        <a:spcAft>
          <a:spcPct val="0"/>
        </a:spcAft>
        <a:defRPr sz="4000">
          <a:solidFill>
            <a:srgbClr val="FFFFFF"/>
          </a:solidFill>
          <a:latin typeface="Times New Roman" pitchFamily="18" charset="0"/>
        </a:defRPr>
      </a:lvl3pPr>
      <a:lvl4pPr algn="l" rtl="0" eaLnBrk="0" fontAlgn="base" hangingPunct="0">
        <a:spcBef>
          <a:spcPct val="0"/>
        </a:spcBef>
        <a:spcAft>
          <a:spcPct val="0"/>
        </a:spcAft>
        <a:defRPr sz="4000">
          <a:solidFill>
            <a:srgbClr val="FFFFFF"/>
          </a:solidFill>
          <a:latin typeface="Times New Roman" pitchFamily="18" charset="0"/>
        </a:defRPr>
      </a:lvl4pPr>
      <a:lvl5pPr algn="l" rtl="0" eaLnBrk="0" fontAlgn="base" hangingPunct="0">
        <a:spcBef>
          <a:spcPct val="0"/>
        </a:spcBef>
        <a:spcAft>
          <a:spcPct val="0"/>
        </a:spcAft>
        <a:defRPr sz="4000">
          <a:solidFill>
            <a:srgbClr val="FFFFFF"/>
          </a:solidFill>
          <a:latin typeface="Times New Roman" pitchFamily="18" charset="0"/>
        </a:defRPr>
      </a:lvl5pPr>
      <a:lvl6pPr marL="457200" algn="l" rtl="0" fontAlgn="base">
        <a:spcBef>
          <a:spcPct val="0"/>
        </a:spcBef>
        <a:spcAft>
          <a:spcPct val="0"/>
        </a:spcAft>
        <a:defRPr sz="4000">
          <a:solidFill>
            <a:srgbClr val="FFFFFF"/>
          </a:solidFill>
          <a:latin typeface="Times New Roman" pitchFamily="18" charset="0"/>
        </a:defRPr>
      </a:lvl6pPr>
      <a:lvl7pPr marL="914400" algn="l" rtl="0" fontAlgn="base">
        <a:spcBef>
          <a:spcPct val="0"/>
        </a:spcBef>
        <a:spcAft>
          <a:spcPct val="0"/>
        </a:spcAft>
        <a:defRPr sz="4000">
          <a:solidFill>
            <a:srgbClr val="FFFFFF"/>
          </a:solidFill>
          <a:latin typeface="Times New Roman" pitchFamily="18" charset="0"/>
        </a:defRPr>
      </a:lvl7pPr>
      <a:lvl8pPr marL="1371600" algn="l" rtl="0" fontAlgn="base">
        <a:spcBef>
          <a:spcPct val="0"/>
        </a:spcBef>
        <a:spcAft>
          <a:spcPct val="0"/>
        </a:spcAft>
        <a:defRPr sz="4000">
          <a:solidFill>
            <a:srgbClr val="FFFFFF"/>
          </a:solidFill>
          <a:latin typeface="Times New Roman" pitchFamily="18" charset="0"/>
        </a:defRPr>
      </a:lvl8pPr>
      <a:lvl9pPr marL="1828800" algn="l" rtl="0" fontAlgn="base">
        <a:spcBef>
          <a:spcPct val="0"/>
        </a:spcBef>
        <a:spcAft>
          <a:spcPct val="0"/>
        </a:spcAft>
        <a:defRPr sz="40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386"/>
            </a:gs>
            <a:gs pos="100000">
              <a:srgbClr val="558E32"/>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EFF1E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EFF1E1"/>
                </a:solidFill>
                <a:latin typeface="Times New Roman" pitchFamily="18" charset="0"/>
              </a:defRPr>
            </a:lvl1pPr>
          </a:lstStyle>
          <a:p>
            <a:pPr>
              <a:defRPr/>
            </a:pPr>
            <a:endParaRPr lang="en-US"/>
          </a:p>
        </p:txBody>
      </p:sp>
      <p:pic>
        <p:nvPicPr>
          <p:cNvPr id="5126" name="Picture 12" descr="j011585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9144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5" descr="vrt-full-color-on-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2900" y="76200"/>
            <a:ext cx="11049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ransition>
    <p:cut/>
  </p:transition>
  <p:txStyles>
    <p:titleStyle>
      <a:lvl1pPr algn="l" rtl="0" eaLnBrk="0" fontAlgn="base" hangingPunct="0">
        <a:spcBef>
          <a:spcPct val="0"/>
        </a:spcBef>
        <a:spcAft>
          <a:spcPct val="0"/>
        </a:spcAft>
        <a:defRPr sz="4000">
          <a:solidFill>
            <a:srgbClr val="FFFFFF"/>
          </a:solidFill>
          <a:latin typeface="+mj-lt"/>
          <a:ea typeface="+mj-ea"/>
          <a:cs typeface="+mj-cs"/>
        </a:defRPr>
      </a:lvl1pPr>
      <a:lvl2pPr algn="l" rtl="0" eaLnBrk="0" fontAlgn="base" hangingPunct="0">
        <a:spcBef>
          <a:spcPct val="0"/>
        </a:spcBef>
        <a:spcAft>
          <a:spcPct val="0"/>
        </a:spcAft>
        <a:defRPr sz="4000">
          <a:solidFill>
            <a:srgbClr val="FFFFFF"/>
          </a:solidFill>
          <a:latin typeface="Times New Roman" pitchFamily="18" charset="0"/>
        </a:defRPr>
      </a:lvl2pPr>
      <a:lvl3pPr algn="l" rtl="0" eaLnBrk="0" fontAlgn="base" hangingPunct="0">
        <a:spcBef>
          <a:spcPct val="0"/>
        </a:spcBef>
        <a:spcAft>
          <a:spcPct val="0"/>
        </a:spcAft>
        <a:defRPr sz="4000">
          <a:solidFill>
            <a:srgbClr val="FFFFFF"/>
          </a:solidFill>
          <a:latin typeface="Times New Roman" pitchFamily="18" charset="0"/>
        </a:defRPr>
      </a:lvl3pPr>
      <a:lvl4pPr algn="l" rtl="0" eaLnBrk="0" fontAlgn="base" hangingPunct="0">
        <a:spcBef>
          <a:spcPct val="0"/>
        </a:spcBef>
        <a:spcAft>
          <a:spcPct val="0"/>
        </a:spcAft>
        <a:defRPr sz="4000">
          <a:solidFill>
            <a:srgbClr val="FFFFFF"/>
          </a:solidFill>
          <a:latin typeface="Times New Roman" pitchFamily="18" charset="0"/>
        </a:defRPr>
      </a:lvl4pPr>
      <a:lvl5pPr algn="l" rtl="0" eaLnBrk="0" fontAlgn="base" hangingPunct="0">
        <a:spcBef>
          <a:spcPct val="0"/>
        </a:spcBef>
        <a:spcAft>
          <a:spcPct val="0"/>
        </a:spcAft>
        <a:defRPr sz="4000">
          <a:solidFill>
            <a:srgbClr val="FFFFFF"/>
          </a:solidFill>
          <a:latin typeface="Times New Roman" pitchFamily="18" charset="0"/>
        </a:defRPr>
      </a:lvl5pPr>
      <a:lvl6pPr marL="457200" algn="l" rtl="0" fontAlgn="base">
        <a:spcBef>
          <a:spcPct val="0"/>
        </a:spcBef>
        <a:spcAft>
          <a:spcPct val="0"/>
        </a:spcAft>
        <a:defRPr sz="4000">
          <a:solidFill>
            <a:srgbClr val="FFFFFF"/>
          </a:solidFill>
          <a:latin typeface="Times New Roman" pitchFamily="18" charset="0"/>
        </a:defRPr>
      </a:lvl6pPr>
      <a:lvl7pPr marL="914400" algn="l" rtl="0" fontAlgn="base">
        <a:spcBef>
          <a:spcPct val="0"/>
        </a:spcBef>
        <a:spcAft>
          <a:spcPct val="0"/>
        </a:spcAft>
        <a:defRPr sz="4000">
          <a:solidFill>
            <a:srgbClr val="FFFFFF"/>
          </a:solidFill>
          <a:latin typeface="Times New Roman" pitchFamily="18" charset="0"/>
        </a:defRPr>
      </a:lvl7pPr>
      <a:lvl8pPr marL="1371600" algn="l" rtl="0" fontAlgn="base">
        <a:spcBef>
          <a:spcPct val="0"/>
        </a:spcBef>
        <a:spcAft>
          <a:spcPct val="0"/>
        </a:spcAft>
        <a:defRPr sz="4000">
          <a:solidFill>
            <a:srgbClr val="FFFFFF"/>
          </a:solidFill>
          <a:latin typeface="Times New Roman" pitchFamily="18" charset="0"/>
        </a:defRPr>
      </a:lvl8pPr>
      <a:lvl9pPr marL="1828800" algn="l" rtl="0" fontAlgn="base">
        <a:spcBef>
          <a:spcPct val="0"/>
        </a:spcBef>
        <a:spcAft>
          <a:spcPct val="0"/>
        </a:spcAft>
        <a:defRPr sz="40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2927B17-63A8-4A14-B206-E10975C14662}" type="datetimeFigureOut">
              <a:rPr lang="en-US"/>
              <a:pPr>
                <a:defRPr/>
              </a:pPr>
              <a:t>9/26/2019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195F1C91-7F32-4D35-B307-3EF9DD56F2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Lst>
  <p:transition>
    <p:cu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017005_PPT-WideTemplate_v1-03.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82058" tIns="41029" rIns="82058" bIns="410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3987799"/>
          </a:xfrm>
          <a:prstGeom prst="rect">
            <a:avLst/>
          </a:prstGeom>
        </p:spPr>
        <p:txBody>
          <a:bodyPr vert="horz" lIns="82058" tIns="41029" rIns="82058" bIns="4102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670107"/>
            <a:ext cx="2133600" cy="365125"/>
          </a:xfrm>
          <a:prstGeom prst="rect">
            <a:avLst/>
          </a:prstGeom>
        </p:spPr>
        <p:txBody>
          <a:bodyPr vert="horz" lIns="82058" tIns="41029" rIns="82058" bIns="41029" rtlCol="0" anchor="ctr"/>
          <a:lstStyle>
            <a:lvl1pPr algn="l">
              <a:defRPr sz="1400">
                <a:solidFill>
                  <a:schemeClr val="tx1">
                    <a:tint val="75000"/>
                  </a:schemeClr>
                </a:solidFill>
              </a:defRPr>
            </a:lvl1pPr>
          </a:lstStyle>
          <a:p>
            <a:fld id="{54E27C55-34A8-4F33-BC54-7A3E5E9366C7}" type="datetime1">
              <a:rPr lang="en-US" smtClean="0"/>
              <a:pPr/>
              <a:t>9/26/2019</a:t>
            </a:fld>
            <a:endParaRPr lang="en-US"/>
          </a:p>
        </p:txBody>
      </p:sp>
      <p:sp>
        <p:nvSpPr>
          <p:cNvPr id="6" name="Slide Number Placeholder 5"/>
          <p:cNvSpPr>
            <a:spLocks noGrp="1"/>
          </p:cNvSpPr>
          <p:nvPr>
            <p:ph type="sldNum" sz="quarter" idx="4"/>
          </p:nvPr>
        </p:nvSpPr>
        <p:spPr>
          <a:xfrm>
            <a:off x="6553200" y="5670107"/>
            <a:ext cx="2133600" cy="365125"/>
          </a:xfrm>
          <a:prstGeom prst="rect">
            <a:avLst/>
          </a:prstGeom>
        </p:spPr>
        <p:txBody>
          <a:bodyPr vert="horz" lIns="82058" tIns="41029" rIns="82058" bIns="41029" rtlCol="0" anchor="ctr"/>
          <a:lstStyle>
            <a:lvl1pPr algn="r">
              <a:defRPr sz="1400">
                <a:solidFill>
                  <a:schemeClr val="tx1">
                    <a:tint val="75000"/>
                  </a:schemeClr>
                </a:solidFill>
              </a:defRPr>
            </a:lvl1pPr>
          </a:lstStyle>
          <a:p>
            <a:fld id="{B6514B11-C706-4EF1-A03C-E0711E0D631E}" type="slidenum">
              <a:rPr lang="en-US" smtClean="0"/>
              <a:pPr/>
              <a:t>‹#›</a:t>
            </a:fld>
            <a:endParaRPr lang="en-US"/>
          </a:p>
        </p:txBody>
      </p:sp>
    </p:spTree>
    <p:extLst>
      <p:ext uri="{BB962C8B-B14F-4D97-AF65-F5344CB8AC3E}">
        <p14:creationId xmlns:p14="http://schemas.microsoft.com/office/powerpoint/2010/main" val="67555874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Lst>
  <p:transition>
    <p:cut/>
  </p:transition>
  <p:timing>
    <p:tnLst>
      <p:par>
        <p:cTn id="1" dur="indefinite" restart="never" nodeType="tmRoot"/>
      </p:par>
    </p:tnLst>
  </p:timing>
  <p:txStyles>
    <p:titleStyle>
      <a:lvl1pPr algn="ctr" defTabSz="547042" rtl="0" eaLnBrk="1" latinLnBrk="0" hangingPunct="1">
        <a:spcBef>
          <a:spcPct val="0"/>
        </a:spcBef>
        <a:buNone/>
        <a:defRPr sz="5300" kern="1200">
          <a:solidFill>
            <a:srgbClr val="043685"/>
          </a:solidFill>
          <a:latin typeface="+mj-lt"/>
          <a:ea typeface="+mj-ea"/>
          <a:cs typeface="+mj-cs"/>
        </a:defRPr>
      </a:lvl1pPr>
    </p:titleStyle>
    <p:bodyStyle>
      <a:lvl1pPr marL="410281" indent="-410281" algn="l" defTabSz="547042" rtl="0" eaLnBrk="1" latinLnBrk="0" hangingPunct="1">
        <a:spcBef>
          <a:spcPct val="20000"/>
        </a:spcBef>
        <a:buFont typeface="Arial"/>
        <a:buChar char="•"/>
        <a:defRPr sz="3800" kern="1200">
          <a:solidFill>
            <a:schemeClr val="tx1"/>
          </a:solidFill>
          <a:latin typeface="+mn-lt"/>
          <a:ea typeface="+mn-ea"/>
          <a:cs typeface="+mn-cs"/>
        </a:defRPr>
      </a:lvl1pPr>
      <a:lvl2pPr marL="888942" indent="-341900" algn="l" defTabSz="547042" rtl="0" eaLnBrk="1" latinLnBrk="0" hangingPunct="1">
        <a:spcBef>
          <a:spcPct val="20000"/>
        </a:spcBef>
        <a:buFont typeface="Arial"/>
        <a:buChar char="–"/>
        <a:defRPr sz="3300" kern="1200">
          <a:solidFill>
            <a:schemeClr val="tx1"/>
          </a:solidFill>
          <a:latin typeface="+mn-lt"/>
          <a:ea typeface="+mn-ea"/>
          <a:cs typeface="+mn-cs"/>
        </a:defRPr>
      </a:lvl2pPr>
      <a:lvl3pPr marL="1367603" indent="-273520" algn="l" defTabSz="547042" rtl="0" eaLnBrk="1" latinLnBrk="0" hangingPunct="1">
        <a:spcBef>
          <a:spcPct val="20000"/>
        </a:spcBef>
        <a:buFont typeface="Arial"/>
        <a:buChar char="•"/>
        <a:defRPr sz="2900" kern="1200">
          <a:solidFill>
            <a:schemeClr val="tx1"/>
          </a:solidFill>
          <a:latin typeface="+mn-lt"/>
          <a:ea typeface="+mn-ea"/>
          <a:cs typeface="+mn-cs"/>
        </a:defRPr>
      </a:lvl3pPr>
      <a:lvl4pPr marL="1914645" indent="-273520" algn="l" defTabSz="547042" rtl="0" eaLnBrk="1" latinLnBrk="0" hangingPunct="1">
        <a:spcBef>
          <a:spcPct val="20000"/>
        </a:spcBef>
        <a:buFont typeface="Arial"/>
        <a:buChar char="–"/>
        <a:defRPr sz="2400" kern="1200">
          <a:solidFill>
            <a:schemeClr val="tx1"/>
          </a:solidFill>
          <a:latin typeface="+mn-lt"/>
          <a:ea typeface="+mn-ea"/>
          <a:cs typeface="+mn-cs"/>
        </a:defRPr>
      </a:lvl4pPr>
      <a:lvl5pPr marL="2461686" indent="-273520" algn="l" defTabSz="547042" rtl="0" eaLnBrk="1" latinLnBrk="0" hangingPunct="1">
        <a:spcBef>
          <a:spcPct val="20000"/>
        </a:spcBef>
        <a:buFont typeface="Arial"/>
        <a:buChar char="»"/>
        <a:defRPr sz="2400" kern="1200">
          <a:solidFill>
            <a:schemeClr val="tx1"/>
          </a:solidFill>
          <a:latin typeface="+mn-lt"/>
          <a:ea typeface="+mn-ea"/>
          <a:cs typeface="+mn-cs"/>
        </a:defRPr>
      </a:lvl5pPr>
      <a:lvl6pPr marL="3008727" indent="-273520" algn="l" defTabSz="547042" rtl="0" eaLnBrk="1" latinLnBrk="0" hangingPunct="1">
        <a:spcBef>
          <a:spcPct val="20000"/>
        </a:spcBef>
        <a:buFont typeface="Arial"/>
        <a:buChar char="•"/>
        <a:defRPr sz="2400" kern="1200">
          <a:solidFill>
            <a:schemeClr val="tx1"/>
          </a:solidFill>
          <a:latin typeface="+mn-lt"/>
          <a:ea typeface="+mn-ea"/>
          <a:cs typeface="+mn-cs"/>
        </a:defRPr>
      </a:lvl6pPr>
      <a:lvl7pPr marL="3555769" indent="-273520" algn="l" defTabSz="547042" rtl="0" eaLnBrk="1" latinLnBrk="0" hangingPunct="1">
        <a:spcBef>
          <a:spcPct val="20000"/>
        </a:spcBef>
        <a:buFont typeface="Arial"/>
        <a:buChar char="•"/>
        <a:defRPr sz="2400" kern="1200">
          <a:solidFill>
            <a:schemeClr val="tx1"/>
          </a:solidFill>
          <a:latin typeface="+mn-lt"/>
          <a:ea typeface="+mn-ea"/>
          <a:cs typeface="+mn-cs"/>
        </a:defRPr>
      </a:lvl7pPr>
      <a:lvl8pPr marL="4102810" indent="-273520" algn="l" defTabSz="547042" rtl="0" eaLnBrk="1" latinLnBrk="0" hangingPunct="1">
        <a:spcBef>
          <a:spcPct val="20000"/>
        </a:spcBef>
        <a:buFont typeface="Arial"/>
        <a:buChar char="•"/>
        <a:defRPr sz="2400" kern="1200">
          <a:solidFill>
            <a:schemeClr val="tx1"/>
          </a:solidFill>
          <a:latin typeface="+mn-lt"/>
          <a:ea typeface="+mn-ea"/>
          <a:cs typeface="+mn-cs"/>
        </a:defRPr>
      </a:lvl8pPr>
      <a:lvl9pPr marL="4649851" indent="-273520" algn="l" defTabSz="547042"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7042" rtl="0" eaLnBrk="1" latinLnBrk="0" hangingPunct="1">
        <a:defRPr sz="2200" kern="1200">
          <a:solidFill>
            <a:schemeClr val="tx1"/>
          </a:solidFill>
          <a:latin typeface="+mn-lt"/>
          <a:ea typeface="+mn-ea"/>
          <a:cs typeface="+mn-cs"/>
        </a:defRPr>
      </a:lvl1pPr>
      <a:lvl2pPr marL="547042" algn="l" defTabSz="547042" rtl="0" eaLnBrk="1" latinLnBrk="0" hangingPunct="1">
        <a:defRPr sz="2200" kern="1200">
          <a:solidFill>
            <a:schemeClr val="tx1"/>
          </a:solidFill>
          <a:latin typeface="+mn-lt"/>
          <a:ea typeface="+mn-ea"/>
          <a:cs typeface="+mn-cs"/>
        </a:defRPr>
      </a:lvl2pPr>
      <a:lvl3pPr marL="1094083" algn="l" defTabSz="547042" rtl="0" eaLnBrk="1" latinLnBrk="0" hangingPunct="1">
        <a:defRPr sz="2200" kern="1200">
          <a:solidFill>
            <a:schemeClr val="tx1"/>
          </a:solidFill>
          <a:latin typeface="+mn-lt"/>
          <a:ea typeface="+mn-ea"/>
          <a:cs typeface="+mn-cs"/>
        </a:defRPr>
      </a:lvl3pPr>
      <a:lvl4pPr marL="1641124" algn="l" defTabSz="547042" rtl="0" eaLnBrk="1" latinLnBrk="0" hangingPunct="1">
        <a:defRPr sz="2200" kern="1200">
          <a:solidFill>
            <a:schemeClr val="tx1"/>
          </a:solidFill>
          <a:latin typeface="+mn-lt"/>
          <a:ea typeface="+mn-ea"/>
          <a:cs typeface="+mn-cs"/>
        </a:defRPr>
      </a:lvl4pPr>
      <a:lvl5pPr marL="2188165" algn="l" defTabSz="547042" rtl="0" eaLnBrk="1" latinLnBrk="0" hangingPunct="1">
        <a:defRPr sz="2200" kern="1200">
          <a:solidFill>
            <a:schemeClr val="tx1"/>
          </a:solidFill>
          <a:latin typeface="+mn-lt"/>
          <a:ea typeface="+mn-ea"/>
          <a:cs typeface="+mn-cs"/>
        </a:defRPr>
      </a:lvl5pPr>
      <a:lvl6pPr marL="2735207" algn="l" defTabSz="547042" rtl="0" eaLnBrk="1" latinLnBrk="0" hangingPunct="1">
        <a:defRPr sz="2200" kern="1200">
          <a:solidFill>
            <a:schemeClr val="tx1"/>
          </a:solidFill>
          <a:latin typeface="+mn-lt"/>
          <a:ea typeface="+mn-ea"/>
          <a:cs typeface="+mn-cs"/>
        </a:defRPr>
      </a:lvl6pPr>
      <a:lvl7pPr marL="3282249" algn="l" defTabSz="547042" rtl="0" eaLnBrk="1" latinLnBrk="0" hangingPunct="1">
        <a:defRPr sz="2200" kern="1200">
          <a:solidFill>
            <a:schemeClr val="tx1"/>
          </a:solidFill>
          <a:latin typeface="+mn-lt"/>
          <a:ea typeface="+mn-ea"/>
          <a:cs typeface="+mn-cs"/>
        </a:defRPr>
      </a:lvl7pPr>
      <a:lvl8pPr marL="3829289" algn="l" defTabSz="547042" rtl="0" eaLnBrk="1" latinLnBrk="0" hangingPunct="1">
        <a:defRPr sz="2200" kern="1200">
          <a:solidFill>
            <a:schemeClr val="tx1"/>
          </a:solidFill>
          <a:latin typeface="+mn-lt"/>
          <a:ea typeface="+mn-ea"/>
          <a:cs typeface="+mn-cs"/>
        </a:defRPr>
      </a:lvl8pPr>
      <a:lvl9pPr marL="4376331" algn="l" defTabSz="547042"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01.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07.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10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9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99.jpe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10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3.xml"/><Relationship Id="rId5" Type="http://schemas.openxmlformats.org/officeDocument/2006/relationships/image" Target="../media/image25.jpeg"/><Relationship Id="rId4" Type="http://schemas.openxmlformats.org/officeDocument/2006/relationships/image" Target="../media/image24.wmf"/></Relationships>
</file>

<file path=ppt/slides/_rels/slide40.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42.jpeg"/></Relationships>
</file>

<file path=ppt/slides/_rels/slide4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jpe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jpeg"/><Relationship Id="rId1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43.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9.jpeg"/><Relationship Id="rId7" Type="http://schemas.openxmlformats.org/officeDocument/2006/relationships/hyperlink" Target="http://www.centralohioraingardens.or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www.greenspotbackyards.org/" TargetMode="External"/><Relationship Id="rId5" Type="http://schemas.openxmlformats.org/officeDocument/2006/relationships/hyperlink" Target="http://www.franklinswcd.org/" TargetMode="External"/><Relationship Id="rId4" Type="http://schemas.openxmlformats.org/officeDocument/2006/relationships/hyperlink" Target="http://www.franklinswcd.org/documents/present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34.gif"/><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3" descr="C:\Documents and Settings\rpilewski\Desktop\1.png"/>
          <p:cNvPicPr>
            <a:picLocks noChangeAspect="1" noChangeArrowheads="1"/>
          </p:cNvPicPr>
          <p:nvPr/>
        </p:nvPicPr>
        <p:blipFill>
          <a:blip r:embed="rId3">
            <a:extLst>
              <a:ext uri="{28A0092B-C50C-407E-A947-70E740481C1C}">
                <a14:useLocalDpi xmlns:a14="http://schemas.microsoft.com/office/drawing/2010/main" val="0"/>
              </a:ext>
            </a:extLst>
          </a:blip>
          <a:srcRect l="22943" t="94133" r="21738"/>
          <a:stretch>
            <a:fillRect/>
          </a:stretch>
        </p:blipFill>
        <p:spPr bwMode="auto">
          <a:xfrm>
            <a:off x="0" y="631825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4286" y="80574"/>
            <a:ext cx="3268908" cy="938719"/>
          </a:xfrm>
          <a:prstGeom prst="rect">
            <a:avLst/>
          </a:prstGeom>
          <a:noFill/>
          <a:ln>
            <a:noFill/>
          </a:ln>
        </p:spPr>
        <p:txBody>
          <a:bodyPr wrap="none">
            <a:spAutoFit/>
          </a:bodyPr>
          <a:lstStyle/>
          <a:p>
            <a:pPr algn="ctr">
              <a:defRPr/>
            </a:pPr>
            <a:r>
              <a:rPr lang="en-US" sz="5500" b="1" dirty="0" smtClean="0">
                <a:ln w="18000">
                  <a:solidFill>
                    <a:schemeClr val="tx1">
                      <a:lumMod val="65000"/>
                      <a:lumOff val="35000"/>
                    </a:schemeClr>
                  </a:solidFill>
                  <a:prstDash val="solid"/>
                  <a:miter lim="800000"/>
                </a:ln>
                <a:solidFill>
                  <a:srgbClr val="0076C0"/>
                </a:solidFill>
                <a:latin typeface="Myriad Web Pro"/>
              </a:rPr>
              <a:t>Welcome</a:t>
            </a:r>
            <a:endParaRPr lang="en-US" sz="5500" b="1" dirty="0">
              <a:ln w="18000">
                <a:solidFill>
                  <a:schemeClr val="tx1">
                    <a:lumMod val="65000"/>
                    <a:lumOff val="35000"/>
                  </a:schemeClr>
                </a:solidFill>
                <a:prstDash val="solid"/>
                <a:miter lim="800000"/>
              </a:ln>
              <a:solidFill>
                <a:srgbClr val="0076C0"/>
              </a:solidFill>
              <a:latin typeface="Myriad Web Pro"/>
            </a:endParaRPr>
          </a:p>
        </p:txBody>
      </p:sp>
      <p:pic>
        <p:nvPicPr>
          <p:cNvPr id="1029" name="Picture 5" descr="S:\District Projects &amp; Programs\GreenSpot Community Backyards (Rain Barrel)\Website &amp; Outreach Materials\Backyards_Logo\Community_Backyar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32" y="1019293"/>
            <a:ext cx="8191936" cy="2925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0683" y="4324283"/>
            <a:ext cx="8542634" cy="697627"/>
          </a:xfrm>
          <a:prstGeom prst="rect">
            <a:avLst/>
          </a:prstGeom>
        </p:spPr>
        <p:txBody>
          <a:bodyPr wrap="square">
            <a:spAutoFit/>
          </a:bodyPr>
          <a:lstStyle/>
          <a:p>
            <a:pPr algn="ctr"/>
            <a:r>
              <a:rPr lang="en-US" sz="2400" baseline="30000" dirty="0">
                <a:solidFill>
                  <a:srgbClr val="538C3F"/>
                </a:solidFill>
                <a:latin typeface="Open Sans Semibold"/>
              </a:rPr>
              <a:t>Community Backyards Thanks the Following Communities &amp; </a:t>
            </a:r>
            <a:r>
              <a:rPr lang="en-US" sz="2400" baseline="30000" dirty="0" smtClean="0">
                <a:solidFill>
                  <a:srgbClr val="538C3F"/>
                </a:solidFill>
                <a:latin typeface="Open Sans Semibold"/>
              </a:rPr>
              <a:t>Partners</a:t>
            </a:r>
            <a:endParaRPr lang="en-US" sz="2000" baseline="30000" dirty="0">
              <a:solidFill>
                <a:srgbClr val="000000"/>
              </a:solidFill>
              <a:latin typeface="Open Sans"/>
            </a:endParaRPr>
          </a:p>
          <a:p>
            <a:pPr algn="ctr"/>
            <a:r>
              <a:rPr lang="en-US" baseline="30000" dirty="0" err="1">
                <a:solidFill>
                  <a:srgbClr val="000000"/>
                </a:solidFill>
                <a:latin typeface="Open Sans"/>
              </a:rPr>
              <a:t>Bexley</a:t>
            </a:r>
            <a:r>
              <a:rPr lang="en-US" baseline="30000" dirty="0">
                <a:solidFill>
                  <a:srgbClr val="000000"/>
                </a:solidFill>
                <a:latin typeface="Open Sans"/>
              </a:rPr>
              <a:t> • Canal Winchester • Columbus • Dublin • Franklin County • Gahanna • Grandview • Grove City  • </a:t>
            </a:r>
            <a:r>
              <a:rPr lang="en-US" baseline="30000" dirty="0" smtClean="0">
                <a:solidFill>
                  <a:srgbClr val="000000"/>
                </a:solidFill>
                <a:latin typeface="Open Sans"/>
              </a:rPr>
              <a:t> </a:t>
            </a:r>
            <a:r>
              <a:rPr lang="en-US" baseline="30000">
                <a:solidFill>
                  <a:srgbClr val="000000"/>
                </a:solidFill>
                <a:latin typeface="Open Sans"/>
              </a:rPr>
              <a:t>Hilliard </a:t>
            </a:r>
            <a:endParaRPr lang="en-US" baseline="30000" dirty="0" smtClean="0">
              <a:solidFill>
                <a:srgbClr val="000000"/>
              </a:solidFill>
              <a:latin typeface="Open Sans"/>
            </a:endParaRPr>
          </a:p>
          <a:p>
            <a:pPr algn="ctr"/>
            <a:r>
              <a:rPr lang="en-US" baseline="30000" dirty="0" smtClean="0">
                <a:solidFill>
                  <a:srgbClr val="000000"/>
                </a:solidFill>
                <a:latin typeface="Open Sans"/>
              </a:rPr>
              <a:t> </a:t>
            </a:r>
            <a:r>
              <a:rPr lang="en-US" baseline="30000" dirty="0">
                <a:solidFill>
                  <a:srgbClr val="000000"/>
                </a:solidFill>
                <a:latin typeface="Open Sans"/>
              </a:rPr>
              <a:t>New Albany • </a:t>
            </a:r>
            <a:r>
              <a:rPr lang="en-US" baseline="30000" dirty="0" err="1" smtClean="0">
                <a:solidFill>
                  <a:srgbClr val="000000"/>
                </a:solidFill>
                <a:latin typeface="Open Sans"/>
              </a:rPr>
              <a:t>Obetz</a:t>
            </a:r>
            <a:r>
              <a:rPr lang="en-US" baseline="30000" dirty="0" smtClean="0">
                <a:solidFill>
                  <a:srgbClr val="000000"/>
                </a:solidFill>
                <a:latin typeface="Open Sans"/>
              </a:rPr>
              <a:t> </a:t>
            </a:r>
            <a:r>
              <a:rPr lang="en-US" baseline="30000" dirty="0">
                <a:solidFill>
                  <a:srgbClr val="000000"/>
                </a:solidFill>
                <a:latin typeface="Open Sans"/>
              </a:rPr>
              <a:t>• Reynoldsburg • Upper Arlington • Westerville • Whitehall • Worthington</a:t>
            </a:r>
            <a:endParaRPr lang="en-US" dirty="0"/>
          </a:p>
        </p:txBody>
      </p:sp>
      <p:pic>
        <p:nvPicPr>
          <p:cNvPr id="4" name="Picture 2" descr="S:\Graphics &amp; logos\Organizational Logos\City of Columbus, DPU. Franklin County\Franklin County\FCBoC Logo - 2C 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04" y="5369450"/>
            <a:ext cx="1615573" cy="6695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Graphics &amp; logos\Organizational Logos\City of Columbus, DPU. Franklin County\Columbus\Greenspot_Ginther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9649" y="5234522"/>
            <a:ext cx="964701" cy="921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Graphics &amp; logos\Organizational Logos\City of Columbus, DPU. Franklin County\Columbus\Columbus Gin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1308" y="5452625"/>
            <a:ext cx="1706319" cy="493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Graphics &amp; logos\Organizational Logos\SWACO_LOGO_20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6978" y="5447424"/>
            <a:ext cx="1865054" cy="5328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Graphics &amp; logos\FSWCD Logos\Vertical Full Col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8136" y="5159558"/>
            <a:ext cx="1079832" cy="107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58086"/>
      </p:ext>
    </p:extLst>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7"/>
          <p:cNvSpPr>
            <a:spLocks noChangeArrowheads="1"/>
          </p:cNvSpPr>
          <p:nvPr/>
        </p:nvSpPr>
        <p:spPr bwMode="auto">
          <a:xfrm>
            <a:off x="4441825" y="945866"/>
            <a:ext cx="4394476" cy="5427663"/>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8310" name="Rectangle 23"/>
          <p:cNvSpPr>
            <a:spLocks noChangeArrowheads="1"/>
          </p:cNvSpPr>
          <p:nvPr/>
        </p:nvSpPr>
        <p:spPr bwMode="auto">
          <a:xfrm rot="5400000">
            <a:off x="6592887" y="-1205197"/>
            <a:ext cx="400050" cy="47021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6" name="Rectangle 23"/>
          <p:cNvSpPr>
            <a:spLocks noChangeArrowheads="1"/>
          </p:cNvSpPr>
          <p:nvPr/>
        </p:nvSpPr>
        <p:spPr bwMode="auto">
          <a:xfrm rot="5400000">
            <a:off x="6460333" y="-762308"/>
            <a:ext cx="400050" cy="4608514"/>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945866"/>
            <a:ext cx="407035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8"/>
          <p:cNvSpPr txBox="1">
            <a:spLocks noChangeArrowheads="1"/>
          </p:cNvSpPr>
          <p:nvPr/>
        </p:nvSpPr>
        <p:spPr bwMode="auto">
          <a:xfrm>
            <a:off x="371475" y="2889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a:t>
            </a:r>
            <a:r>
              <a:rPr lang="en-US" altLang="en-US" sz="3500" b="1" dirty="0">
                <a:solidFill>
                  <a:srgbClr val="0076C0"/>
                </a:solidFill>
                <a:latin typeface="Myriad Web Pro" pitchFamily="34" charset="0"/>
              </a:rPr>
              <a:t>Barrels</a:t>
            </a:r>
          </a:p>
        </p:txBody>
      </p:sp>
      <p:sp>
        <p:nvSpPr>
          <p:cNvPr id="21" name="Rectangle 3"/>
          <p:cNvSpPr txBox="1">
            <a:spLocks noChangeArrowheads="1"/>
          </p:cNvSpPr>
          <p:nvPr/>
        </p:nvSpPr>
        <p:spPr bwMode="auto">
          <a:xfrm>
            <a:off x="4545015" y="2025630"/>
            <a:ext cx="4291286" cy="202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ct val="20000"/>
              </a:spcBef>
            </a:pPr>
            <a:r>
              <a:rPr lang="en-US" altLang="en-US" sz="2800" dirty="0">
                <a:solidFill>
                  <a:srgbClr val="0076C0"/>
                </a:solidFill>
                <a:latin typeface="Myriad Web Pro"/>
                <a:cs typeface="Arial" charset="0"/>
              </a:rPr>
              <a:t>Photo </a:t>
            </a:r>
            <a:r>
              <a:rPr lang="en-US" altLang="en-US" sz="2800" dirty="0" smtClean="0">
                <a:solidFill>
                  <a:srgbClr val="0076C0"/>
                </a:solidFill>
                <a:latin typeface="Myriad Web Pro"/>
                <a:cs typeface="Arial" charset="0"/>
              </a:rPr>
              <a:t>permission of </a:t>
            </a:r>
            <a:r>
              <a:rPr lang="en-US" altLang="en-US" sz="2800" dirty="0">
                <a:solidFill>
                  <a:srgbClr val="0076C0"/>
                </a:solidFill>
                <a:latin typeface="Myriad Web Pro"/>
                <a:cs typeface="Arial" charset="0"/>
              </a:rPr>
              <a:t>Chelsea Donelson, </a:t>
            </a:r>
          </a:p>
          <a:p>
            <a:pPr algn="ctr" eaLnBrk="1" hangingPunct="1">
              <a:spcBef>
                <a:spcPct val="20000"/>
              </a:spcBef>
            </a:pPr>
            <a:r>
              <a:rPr lang="en-US" altLang="en-US" sz="2800" dirty="0">
                <a:solidFill>
                  <a:srgbClr val="0076C0"/>
                </a:solidFill>
                <a:latin typeface="Myriad Web Pro"/>
                <a:cs typeface="Arial" charset="0"/>
              </a:rPr>
              <a:t>Gahanna </a:t>
            </a:r>
            <a:endParaRPr lang="en-US" altLang="en-US" sz="2800" dirty="0" smtClean="0">
              <a:solidFill>
                <a:srgbClr val="0076C0"/>
              </a:solidFill>
              <a:latin typeface="Myriad Web Pro"/>
              <a:cs typeface="Arial" charset="0"/>
            </a:endParaRPr>
          </a:p>
          <a:p>
            <a:pPr algn="ctr" eaLnBrk="1" hangingPunct="1">
              <a:spcBef>
                <a:spcPct val="20000"/>
              </a:spcBef>
            </a:pPr>
            <a:r>
              <a:rPr lang="en-US" altLang="en-US" sz="2800" dirty="0" smtClean="0">
                <a:solidFill>
                  <a:srgbClr val="0076C0"/>
                </a:solidFill>
                <a:latin typeface="Myriad Web Pro"/>
                <a:cs typeface="Arial" charset="0"/>
              </a:rPr>
              <a:t>Rain </a:t>
            </a:r>
            <a:r>
              <a:rPr lang="en-US" altLang="en-US" sz="2800" dirty="0">
                <a:solidFill>
                  <a:srgbClr val="0076C0"/>
                </a:solidFill>
                <a:latin typeface="Myriad Web Pro"/>
                <a:cs typeface="Arial" charset="0"/>
              </a:rPr>
              <a:t>B</a:t>
            </a:r>
            <a:r>
              <a:rPr lang="en-US" altLang="en-US" sz="2800" dirty="0" smtClean="0">
                <a:solidFill>
                  <a:srgbClr val="0076C0"/>
                </a:solidFill>
                <a:latin typeface="Myriad Web Pro"/>
                <a:cs typeface="Arial" charset="0"/>
              </a:rPr>
              <a:t>arrel </a:t>
            </a:r>
            <a:r>
              <a:rPr lang="en-US" altLang="en-US" sz="2800" dirty="0">
                <a:solidFill>
                  <a:srgbClr val="0076C0"/>
                </a:solidFill>
                <a:latin typeface="Myriad Web Pro"/>
                <a:cs typeface="Arial" charset="0"/>
              </a:rPr>
              <a:t>R</a:t>
            </a:r>
            <a:r>
              <a:rPr lang="en-US" altLang="en-US" sz="2800" dirty="0" smtClean="0">
                <a:solidFill>
                  <a:srgbClr val="0076C0"/>
                </a:solidFill>
                <a:latin typeface="Myriad Web Pro"/>
                <a:cs typeface="Arial" charset="0"/>
              </a:rPr>
              <a:t>ecipient*</a:t>
            </a:r>
          </a:p>
          <a:p>
            <a:pPr algn="ctr" eaLnBrk="1" hangingPunct="1">
              <a:lnSpc>
                <a:spcPct val="150000"/>
              </a:lnSpc>
              <a:spcBef>
                <a:spcPts val="200"/>
              </a:spcBef>
            </a:pPr>
            <a:endParaRPr lang="en-US" altLang="en-US" sz="3200" dirty="0">
              <a:solidFill>
                <a:srgbClr val="0076C0"/>
              </a:solidFill>
              <a:latin typeface="Myriad Web Pro"/>
              <a:cs typeface="Arial" charset="0"/>
            </a:endParaRPr>
          </a:p>
          <a:p>
            <a:pPr algn="ctr" eaLnBrk="1" hangingPunct="1">
              <a:lnSpc>
                <a:spcPct val="90000"/>
              </a:lnSpc>
              <a:spcBef>
                <a:spcPct val="20000"/>
              </a:spcBef>
            </a:pPr>
            <a:endParaRPr lang="en-US" altLang="en-US" dirty="0">
              <a:solidFill>
                <a:srgbClr val="0076C0"/>
              </a:solidFill>
              <a:latin typeface="Myriad Web Pro"/>
              <a:cs typeface="Arial" charset="0"/>
            </a:endParaRPr>
          </a:p>
          <a:p>
            <a:pPr eaLnBrk="1" hangingPunct="1">
              <a:lnSpc>
                <a:spcPct val="90000"/>
              </a:lnSpc>
              <a:spcBef>
                <a:spcPct val="20000"/>
              </a:spcBef>
            </a:pPr>
            <a:endParaRPr lang="en-US" altLang="en-US" sz="2400" dirty="0">
              <a:solidFill>
                <a:srgbClr val="0076C0"/>
              </a:solidFill>
              <a:latin typeface="Times New Roman" pitchFamily="18" charset="0"/>
            </a:endParaRPr>
          </a:p>
        </p:txBody>
      </p:sp>
      <p:sp>
        <p:nvSpPr>
          <p:cNvPr id="4" name="TextBox 3"/>
          <p:cNvSpPr txBox="1"/>
          <p:nvPr/>
        </p:nvSpPr>
        <p:spPr>
          <a:xfrm>
            <a:off x="4614208" y="5276783"/>
            <a:ext cx="4222093" cy="849463"/>
          </a:xfrm>
          <a:prstGeom prst="rect">
            <a:avLst/>
          </a:prstGeom>
          <a:noFill/>
        </p:spPr>
        <p:txBody>
          <a:bodyPr wrap="square" rtlCol="0">
            <a:spAutoFit/>
          </a:bodyPr>
          <a:lstStyle/>
          <a:p>
            <a:pPr algn="ctr" eaLnBrk="1" hangingPunct="1">
              <a:spcBef>
                <a:spcPct val="20000"/>
              </a:spcBef>
            </a:pPr>
            <a:r>
              <a:rPr lang="en-US" altLang="en-US" sz="1600" dirty="0">
                <a:solidFill>
                  <a:srgbClr val="0076C0"/>
                </a:solidFill>
                <a:latin typeface="Myriad Web Pro"/>
                <a:cs typeface="Arial" charset="0"/>
              </a:rPr>
              <a:t>*happiness not included with purchase </a:t>
            </a:r>
          </a:p>
          <a:p>
            <a:pPr algn="ctr" eaLnBrk="1" hangingPunct="1">
              <a:spcBef>
                <a:spcPct val="20000"/>
              </a:spcBef>
            </a:pPr>
            <a:r>
              <a:rPr lang="en-US" altLang="en-US" sz="1600" dirty="0">
                <a:solidFill>
                  <a:srgbClr val="0076C0"/>
                </a:solidFill>
                <a:latin typeface="Myriad Web Pro"/>
                <a:cs typeface="Arial" charset="0"/>
              </a:rPr>
              <a:t>of rain barrel</a:t>
            </a:r>
          </a:p>
          <a:p>
            <a:endParaRPr lang="en-US" dirty="0"/>
          </a:p>
        </p:txBody>
      </p:sp>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4" descr="S:\District Projects &amp; Programs\RAIN BARREL PROGRAM\2012 Program\Outreach\Presentation\water-treatment-plant1.jpg"/>
          <p:cNvPicPr>
            <a:picLocks noChangeAspect="1" noChangeArrowheads="1"/>
          </p:cNvPicPr>
          <p:nvPr/>
        </p:nvPicPr>
        <p:blipFill>
          <a:blip r:embed="rId3" cstate="print">
            <a:extLst>
              <a:ext uri="{28A0092B-C50C-407E-A947-70E740481C1C}">
                <a14:useLocalDpi xmlns:a14="http://schemas.microsoft.com/office/drawing/2010/main" val="0"/>
              </a:ext>
            </a:extLst>
          </a:blip>
          <a:srcRect t="61479"/>
          <a:stretch>
            <a:fillRect/>
          </a:stretch>
        </p:blipFill>
        <p:spPr bwMode="auto">
          <a:xfrm>
            <a:off x="-19050" y="4217988"/>
            <a:ext cx="917733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6" descr="MP900444790[2]"/>
          <p:cNvPicPr>
            <a:picLocks noChangeAspect="1" noChangeArrowheads="1"/>
          </p:cNvPicPr>
          <p:nvPr/>
        </p:nvPicPr>
        <p:blipFill>
          <a:blip r:embed="rId4" cstate="print">
            <a:lum contrast="-6000"/>
            <a:grayscl/>
            <a:extLst>
              <a:ext uri="{28A0092B-C50C-407E-A947-70E740481C1C}">
                <a14:useLocalDpi xmlns:a14="http://schemas.microsoft.com/office/drawing/2010/main" val="0"/>
              </a:ext>
            </a:extLst>
          </a:blip>
          <a:srcRect/>
          <a:stretch>
            <a:fillRect/>
          </a:stretch>
        </p:blipFill>
        <p:spPr bwMode="auto">
          <a:xfrm>
            <a:off x="0" y="776288"/>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3" descr="lots of money"/>
          <p:cNvPicPr>
            <a:picLocks noChangeAspect="1" noChangeArrowheads="1"/>
          </p:cNvPicPr>
          <p:nvPr/>
        </p:nvPicPr>
        <p:blipFill>
          <a:blip r:embed="rId5" cstate="print">
            <a:lum bright="-4000" contrast="-24000"/>
            <a:grayscl/>
            <a:extLst>
              <a:ext uri="{28A0092B-C50C-407E-A947-70E740481C1C}">
                <a14:useLocalDpi xmlns:a14="http://schemas.microsoft.com/office/drawing/2010/main" val="0"/>
              </a:ext>
            </a:extLst>
          </a:blip>
          <a:srcRect r="-259"/>
          <a:stretch>
            <a:fillRect/>
          </a:stretch>
        </p:blipFill>
        <p:spPr bwMode="auto">
          <a:xfrm>
            <a:off x="-14288" y="2541588"/>
            <a:ext cx="9191626"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38"/>
          <p:cNvSpPr txBox="1">
            <a:spLocks noChangeArrowheads="1"/>
          </p:cNvSpPr>
          <p:nvPr/>
        </p:nvSpPr>
        <p:spPr bwMode="auto">
          <a:xfrm>
            <a:off x="371475"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Benefits of Rain Barrels</a:t>
            </a:r>
          </a:p>
        </p:txBody>
      </p:sp>
      <p:sp>
        <p:nvSpPr>
          <p:cNvPr id="98310" name="Rectangle 23"/>
          <p:cNvSpPr>
            <a:spLocks noChangeArrowheads="1"/>
          </p:cNvSpPr>
          <p:nvPr/>
        </p:nvSpPr>
        <p:spPr bwMode="auto">
          <a:xfrm rot="5400000">
            <a:off x="4365625" y="-3600450"/>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1" name="Rectangle 5"/>
          <p:cNvSpPr>
            <a:spLocks noGrp="1" noChangeArrowheads="1"/>
          </p:cNvSpPr>
          <p:nvPr>
            <p:ph idx="4294967295"/>
          </p:nvPr>
        </p:nvSpPr>
        <p:spPr bwMode="auto">
          <a:xfrm>
            <a:off x="0" y="723900"/>
            <a:ext cx="9156700" cy="711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r>
              <a:rPr lang="en-US" altLang="en-US" sz="2400" smtClean="0">
                <a:solidFill>
                  <a:srgbClr val="E5F2A4"/>
                </a:solidFill>
              </a:rPr>
              <a:t>Free Water!</a:t>
            </a:r>
          </a:p>
        </p:txBody>
      </p:sp>
      <p:sp>
        <p:nvSpPr>
          <p:cNvPr id="98312" name="Rectangle 23"/>
          <p:cNvSpPr>
            <a:spLocks noChangeArrowheads="1"/>
          </p:cNvSpPr>
          <p:nvPr/>
        </p:nvSpPr>
        <p:spPr bwMode="auto">
          <a:xfrm rot="5400000">
            <a:off x="4359275" y="-1719262"/>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3" name="Rectangle 6"/>
          <p:cNvSpPr txBox="1">
            <a:spLocks noChangeArrowheads="1"/>
          </p:cNvSpPr>
          <p:nvPr/>
        </p:nvSpPr>
        <p:spPr bwMode="auto">
          <a:xfrm>
            <a:off x="0" y="2601913"/>
            <a:ext cx="91376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E5F2A4"/>
                </a:solidFill>
                <a:latin typeface="Myriad Web Pro" pitchFamily="34" charset="0"/>
              </a:rPr>
              <a:t>Low-cost Practice</a:t>
            </a:r>
          </a:p>
          <a:p>
            <a:pPr lvl="1" algn="ctr">
              <a:spcBef>
                <a:spcPct val="20000"/>
              </a:spcBef>
              <a:buFont typeface="Wingdings" pitchFamily="2" charset="2"/>
              <a:buNone/>
            </a:pPr>
            <a:endParaRPr lang="en-US" altLang="en-US" sz="2400" b="1">
              <a:solidFill>
                <a:srgbClr val="E5F2A4"/>
              </a:solidFill>
              <a:latin typeface="Myriad Web Pro" pitchFamily="34" charset="0"/>
              <a:cs typeface="Times New Roman" pitchFamily="18" charset="0"/>
            </a:endParaRPr>
          </a:p>
        </p:txBody>
      </p:sp>
      <p:sp>
        <p:nvSpPr>
          <p:cNvPr id="98314" name="Rectangle 23"/>
          <p:cNvSpPr>
            <a:spLocks noChangeArrowheads="1"/>
          </p:cNvSpPr>
          <p:nvPr/>
        </p:nvSpPr>
        <p:spPr bwMode="auto">
          <a:xfrm rot="5400000">
            <a:off x="4316413" y="95249"/>
            <a:ext cx="400050" cy="9156701"/>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5" name="Rectangle 6"/>
          <p:cNvSpPr txBox="1">
            <a:spLocks noChangeArrowheads="1"/>
          </p:cNvSpPr>
          <p:nvPr/>
        </p:nvSpPr>
        <p:spPr bwMode="auto">
          <a:xfrm>
            <a:off x="606425" y="4454525"/>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E5F2A4"/>
                </a:solidFill>
                <a:latin typeface="Myriad Web Pro" pitchFamily="34" charset="0"/>
              </a:rPr>
              <a:t>Water Conservation</a:t>
            </a:r>
          </a:p>
          <a:p>
            <a:pPr lvl="1" algn="ctr">
              <a:spcBef>
                <a:spcPct val="20000"/>
              </a:spcBef>
              <a:buFont typeface="Wingdings" pitchFamily="2" charset="2"/>
              <a:buNone/>
            </a:pPr>
            <a:endParaRPr lang="en-US" altLang="en-US" sz="2400" b="1">
              <a:solidFill>
                <a:srgbClr val="E5F2A4"/>
              </a:solidFill>
              <a:latin typeface="Myriad Web Pro" pitchFamily="34" charset="0"/>
              <a:cs typeface="Times New Roman" pitchFamily="18" charset="0"/>
            </a:endParaRPr>
          </a:p>
        </p:txBody>
      </p:sp>
      <p:sp>
        <p:nvSpPr>
          <p:cNvPr id="98316" name="Rectangle 23"/>
          <p:cNvSpPr>
            <a:spLocks noChangeArrowheads="1"/>
          </p:cNvSpPr>
          <p:nvPr/>
        </p:nvSpPr>
        <p:spPr bwMode="auto">
          <a:xfrm rot="5400000">
            <a:off x="4381500" y="-2668587"/>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7" name="Rectangle 19"/>
          <p:cNvSpPr>
            <a:spLocks noChangeArrowheads="1"/>
          </p:cNvSpPr>
          <p:nvPr/>
        </p:nvSpPr>
        <p:spPr bwMode="auto">
          <a:xfrm>
            <a:off x="19050" y="164465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FFFAC4"/>
                </a:solidFill>
                <a:latin typeface="Myriad Web Pro" pitchFamily="34" charset="0"/>
              </a:rPr>
              <a:t>Plants Prefer Soft Water</a:t>
            </a:r>
            <a:endParaRPr lang="en-US" altLang="en-US" sz="2400">
              <a:latin typeface="Myriad Web Pro" pitchFamily="34" charset="0"/>
            </a:endParaRPr>
          </a:p>
        </p:txBody>
      </p:sp>
      <p:sp>
        <p:nvSpPr>
          <p:cNvPr id="98318" name="Rectangle 23"/>
          <p:cNvSpPr>
            <a:spLocks noChangeArrowheads="1"/>
          </p:cNvSpPr>
          <p:nvPr/>
        </p:nvSpPr>
        <p:spPr bwMode="auto">
          <a:xfrm rot="5400000">
            <a:off x="4318000" y="-819150"/>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Rectangle 7"/>
          <p:cNvSpPr txBox="1">
            <a:spLocks noChangeArrowheads="1"/>
          </p:cNvSpPr>
          <p:nvPr/>
        </p:nvSpPr>
        <p:spPr bwMode="auto">
          <a:xfrm>
            <a:off x="606425" y="3479800"/>
            <a:ext cx="7759700" cy="5969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lgn="ctr">
              <a:buFontTx/>
              <a:buNone/>
              <a:defRPr/>
            </a:pPr>
            <a:r>
              <a:rPr lang="en-US" altLang="en-US" sz="2400" kern="0" dirty="0" smtClean="0">
                <a:solidFill>
                  <a:srgbClr val="FFFAC4"/>
                </a:solidFill>
                <a:latin typeface="Myriad Web Pro" pitchFamily="34" charset="0"/>
              </a:rPr>
              <a:t>Closed System </a:t>
            </a:r>
          </a:p>
        </p:txBody>
      </p:sp>
      <p:sp>
        <p:nvSpPr>
          <p:cNvPr id="98320" name="Rectangle 23"/>
          <p:cNvSpPr>
            <a:spLocks noChangeArrowheads="1"/>
          </p:cNvSpPr>
          <p:nvPr/>
        </p:nvSpPr>
        <p:spPr bwMode="auto">
          <a:xfrm rot="5400000">
            <a:off x="4352925" y="947738"/>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21" name="Rectangle 18"/>
          <p:cNvSpPr>
            <a:spLocks noChangeArrowheads="1"/>
          </p:cNvSpPr>
          <p:nvPr/>
        </p:nvSpPr>
        <p:spPr bwMode="auto">
          <a:xfrm>
            <a:off x="850900" y="5314950"/>
            <a:ext cx="75152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FFFAC4"/>
                </a:solidFill>
                <a:latin typeface="Myriad Web Pro" pitchFamily="34" charset="0"/>
              </a:rPr>
              <a:t>Child Friendly</a:t>
            </a:r>
          </a:p>
        </p:txBody>
      </p:sp>
    </p:spTree>
    <p:extLst>
      <p:ext uri="{BB962C8B-B14F-4D97-AF65-F5344CB8AC3E}">
        <p14:creationId xmlns:p14="http://schemas.microsoft.com/office/powerpoint/2010/main" val="1689928041"/>
      </p:ext>
    </p:extLst>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3"/>
          <p:cNvSpPr>
            <a:spLocks noChangeArrowheads="1"/>
          </p:cNvSpPr>
          <p:nvPr/>
        </p:nvSpPr>
        <p:spPr bwMode="auto">
          <a:xfrm rot="5400000">
            <a:off x="1323182" y="-477044"/>
            <a:ext cx="768350" cy="34655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1" name="Rectangle 23"/>
          <p:cNvSpPr>
            <a:spLocks noChangeArrowheads="1"/>
          </p:cNvSpPr>
          <p:nvPr/>
        </p:nvSpPr>
        <p:spPr bwMode="auto">
          <a:xfrm rot="5400000">
            <a:off x="812800" y="812800"/>
            <a:ext cx="1801813" cy="345281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2" name="Rectangle 23"/>
          <p:cNvSpPr>
            <a:spLocks noChangeArrowheads="1"/>
          </p:cNvSpPr>
          <p:nvPr/>
        </p:nvSpPr>
        <p:spPr bwMode="auto">
          <a:xfrm rot="5400000">
            <a:off x="913607" y="2501106"/>
            <a:ext cx="1587500" cy="34655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3" name="Rectangle 23"/>
          <p:cNvSpPr>
            <a:spLocks noChangeArrowheads="1"/>
          </p:cNvSpPr>
          <p:nvPr/>
        </p:nvSpPr>
        <p:spPr bwMode="auto">
          <a:xfrm rot="5400000">
            <a:off x="1153319" y="3833019"/>
            <a:ext cx="1120775" cy="345281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99334" name="Picture 21" descr="Untitle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050" y="990600"/>
            <a:ext cx="53276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Oval 51"/>
          <p:cNvSpPr>
            <a:spLocks noChangeArrowheads="1"/>
          </p:cNvSpPr>
          <p:nvPr/>
        </p:nvSpPr>
        <p:spPr bwMode="auto">
          <a:xfrm>
            <a:off x="2935288" y="1030288"/>
            <a:ext cx="382587" cy="450850"/>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36" name="Text Box 75"/>
          <p:cNvSpPr txBox="1">
            <a:spLocks noChangeArrowheads="1"/>
          </p:cNvSpPr>
          <p:nvPr/>
        </p:nvSpPr>
        <p:spPr bwMode="auto">
          <a:xfrm>
            <a:off x="5133975" y="4457700"/>
            <a:ext cx="19304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2000" b="1">
                <a:solidFill>
                  <a:srgbClr val="0076C0"/>
                </a:solidFill>
                <a:latin typeface="Myriad Web Pro" pitchFamily="34" charset="0"/>
              </a:rPr>
              <a:t>Non-Potable</a:t>
            </a:r>
          </a:p>
        </p:txBody>
      </p:sp>
      <p:sp>
        <p:nvSpPr>
          <p:cNvPr id="99337" name="Rectangle 38"/>
          <p:cNvSpPr txBox="1">
            <a:spLocks noChangeArrowheads="1"/>
          </p:cNvSpPr>
          <p:nvPr/>
        </p:nvSpPr>
        <p:spPr bwMode="auto">
          <a:xfrm>
            <a:off x="317500"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How Do Rain Barrels Work? </a:t>
            </a:r>
          </a:p>
        </p:txBody>
      </p:sp>
      <p:sp>
        <p:nvSpPr>
          <p:cNvPr id="99338" name="Rectangle 1"/>
          <p:cNvSpPr>
            <a:spLocks noChangeArrowheads="1"/>
          </p:cNvSpPr>
          <p:nvPr/>
        </p:nvSpPr>
        <p:spPr bwMode="auto">
          <a:xfrm>
            <a:off x="3976688" y="990600"/>
            <a:ext cx="3943350" cy="449263"/>
          </a:xfrm>
          <a:prstGeom prst="rect">
            <a:avLst/>
          </a:prstGeom>
          <a:solidFill>
            <a:schemeClr val="bg1"/>
          </a:solidFill>
          <a:ln w="9525" algn="ctr">
            <a:solidFill>
              <a:schemeClr val="bg1"/>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9" name="TextBox 2"/>
          <p:cNvSpPr txBox="1">
            <a:spLocks noChangeArrowheads="1"/>
          </p:cNvSpPr>
          <p:nvPr/>
        </p:nvSpPr>
        <p:spPr bwMode="auto">
          <a:xfrm>
            <a:off x="101599" y="6164263"/>
            <a:ext cx="868089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dirty="0"/>
              <a:t>Rain barrel models differ! Your local ordinance may require you to have a diverter. </a:t>
            </a:r>
            <a:r>
              <a:rPr lang="en-US" altLang="en-US" b="1" dirty="0"/>
              <a:t>Only rain barrels with connected &amp; level diverters will be reimbursed through Community Backyards. </a:t>
            </a:r>
          </a:p>
        </p:txBody>
      </p:sp>
      <p:sp>
        <p:nvSpPr>
          <p:cNvPr id="22" name="Text Box 41"/>
          <p:cNvSpPr txBox="1">
            <a:spLocks noChangeArrowheads="1"/>
          </p:cNvSpPr>
          <p:nvPr/>
        </p:nvSpPr>
        <p:spPr bwMode="auto">
          <a:xfrm>
            <a:off x="-177800" y="922338"/>
            <a:ext cx="304323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smtClean="0">
                <a:solidFill>
                  <a:srgbClr val="FFFAC4"/>
                </a:solidFill>
                <a:latin typeface="Myriad Web Pro" pitchFamily="34" charset="0"/>
              </a:rPr>
              <a:t>Rain falls through downspout from rooftop</a:t>
            </a:r>
          </a:p>
        </p:txBody>
      </p:sp>
      <p:sp>
        <p:nvSpPr>
          <p:cNvPr id="24" name="Text Box 41"/>
          <p:cNvSpPr txBox="1">
            <a:spLocks noChangeArrowheads="1"/>
          </p:cNvSpPr>
          <p:nvPr/>
        </p:nvSpPr>
        <p:spPr bwMode="auto">
          <a:xfrm>
            <a:off x="-177800" y="1793875"/>
            <a:ext cx="3235325" cy="172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a:solidFill>
                  <a:srgbClr val="FFFAC4"/>
                </a:solidFill>
                <a:latin typeface="Myriad Web Pro" pitchFamily="34" charset="0"/>
              </a:rPr>
              <a:t>Diverter </a:t>
            </a:r>
            <a:r>
              <a:rPr lang="en-US" sz="1600" dirty="0" smtClean="0">
                <a:solidFill>
                  <a:srgbClr val="FFFAC4"/>
                </a:solidFill>
                <a:latin typeface="Myriad Web Pro" pitchFamily="34" charset="0"/>
              </a:rPr>
              <a:t>directs </a:t>
            </a:r>
            <a:r>
              <a:rPr lang="en-US" sz="1600" dirty="0">
                <a:solidFill>
                  <a:srgbClr val="FFFAC4"/>
                </a:solidFill>
                <a:latin typeface="Myriad Web Pro" pitchFamily="34" charset="0"/>
              </a:rPr>
              <a:t>rainwater into barrel.  When the barrel is full, excess </a:t>
            </a:r>
            <a:r>
              <a:rPr lang="en-US" sz="1600" dirty="0" smtClean="0">
                <a:solidFill>
                  <a:srgbClr val="FFFAC4"/>
                </a:solidFill>
                <a:latin typeface="Myriad Web Pro" pitchFamily="34" charset="0"/>
              </a:rPr>
              <a:t>water </a:t>
            </a:r>
            <a:r>
              <a:rPr lang="en-US" sz="1600" dirty="0">
                <a:solidFill>
                  <a:srgbClr val="FFFAC4"/>
                </a:solidFill>
                <a:latin typeface="Myriad Web Pro" pitchFamily="34" charset="0"/>
              </a:rPr>
              <a:t>passes through downspout to prevent overflow</a:t>
            </a:r>
            <a:endParaRPr lang="en-US" sz="1000" dirty="0">
              <a:solidFill>
                <a:srgbClr val="FFFAC4"/>
              </a:solidFill>
              <a:latin typeface="Myriad Web Pro" pitchFamily="34" charset="0"/>
            </a:endParaRPr>
          </a:p>
          <a:p>
            <a:pPr>
              <a:spcBef>
                <a:spcPts val="1200"/>
              </a:spcBef>
              <a:defRPr/>
            </a:pPr>
            <a:r>
              <a:rPr lang="en-US" sz="1600" dirty="0" smtClean="0">
                <a:solidFill>
                  <a:srgbClr val="FFFAC4"/>
                </a:solidFill>
                <a:latin typeface="Myriad Web Pro" pitchFamily="34" charset="0"/>
              </a:rPr>
              <a:t>	</a:t>
            </a:r>
          </a:p>
        </p:txBody>
      </p:sp>
      <p:sp>
        <p:nvSpPr>
          <p:cNvPr id="25" name="Text Box 41"/>
          <p:cNvSpPr txBox="1">
            <a:spLocks noChangeArrowheads="1"/>
          </p:cNvSpPr>
          <p:nvPr/>
        </p:nvSpPr>
        <p:spPr bwMode="auto">
          <a:xfrm>
            <a:off x="-177800" y="3571875"/>
            <a:ext cx="2979738"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smtClean="0">
                <a:solidFill>
                  <a:srgbClr val="FFFAC4"/>
                </a:solidFill>
                <a:latin typeface="Myriad Web Pro" pitchFamily="34" charset="0"/>
              </a:rPr>
              <a:t>Spigot </a:t>
            </a:r>
            <a:r>
              <a:rPr lang="en-US" sz="1600" dirty="0">
                <a:solidFill>
                  <a:srgbClr val="FFFAC4"/>
                </a:solidFill>
                <a:latin typeface="Myriad Web Pro" pitchFamily="34" charset="0"/>
              </a:rPr>
              <a:t>makes it easy to fill watering cans.  Drain lets you empty rain barrel and attach hose for watering </a:t>
            </a:r>
            <a:r>
              <a:rPr lang="en-US" sz="1600" dirty="0" smtClean="0">
                <a:solidFill>
                  <a:srgbClr val="FFFAC4"/>
                </a:solidFill>
                <a:latin typeface="Myriad Web Pro" pitchFamily="34" charset="0"/>
              </a:rPr>
              <a:t>beds</a:t>
            </a:r>
          </a:p>
        </p:txBody>
      </p:sp>
      <p:sp>
        <p:nvSpPr>
          <p:cNvPr id="99343" name="Text Box 41"/>
          <p:cNvSpPr txBox="1">
            <a:spLocks noChangeArrowheads="1"/>
          </p:cNvSpPr>
          <p:nvPr/>
        </p:nvSpPr>
        <p:spPr bwMode="auto">
          <a:xfrm>
            <a:off x="-177800" y="5143500"/>
            <a:ext cx="3043238"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ts val="1200"/>
              </a:spcBef>
            </a:pPr>
            <a:r>
              <a:rPr lang="en-US" altLang="en-US" sz="1600" b="1">
                <a:solidFill>
                  <a:srgbClr val="FFFAC4"/>
                </a:solidFill>
                <a:latin typeface="Myriad Web Pro" pitchFamily="34" charset="0"/>
              </a:rPr>
              <a:t>Lids are for safety and prevent materials from clogging barrel</a:t>
            </a:r>
          </a:p>
        </p:txBody>
      </p:sp>
      <p:sp>
        <p:nvSpPr>
          <p:cNvPr id="99344" name="Oval 51"/>
          <p:cNvSpPr>
            <a:spLocks noChangeArrowheads="1"/>
          </p:cNvSpPr>
          <p:nvPr/>
        </p:nvSpPr>
        <p:spPr bwMode="auto">
          <a:xfrm>
            <a:off x="2935288" y="2235200"/>
            <a:ext cx="382587" cy="449263"/>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5" name="Oval 51"/>
          <p:cNvSpPr>
            <a:spLocks noChangeArrowheads="1"/>
          </p:cNvSpPr>
          <p:nvPr/>
        </p:nvSpPr>
        <p:spPr bwMode="auto">
          <a:xfrm>
            <a:off x="2935288" y="4002088"/>
            <a:ext cx="382587" cy="449262"/>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6" name="Oval 51"/>
          <p:cNvSpPr>
            <a:spLocks noChangeArrowheads="1"/>
          </p:cNvSpPr>
          <p:nvPr/>
        </p:nvSpPr>
        <p:spPr bwMode="auto">
          <a:xfrm>
            <a:off x="2935288" y="5334000"/>
            <a:ext cx="382587" cy="449263"/>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7" name="TextBox 1"/>
          <p:cNvSpPr txBox="1">
            <a:spLocks noChangeArrowheads="1"/>
          </p:cNvSpPr>
          <p:nvPr/>
        </p:nvSpPr>
        <p:spPr bwMode="auto">
          <a:xfrm>
            <a:off x="2935288" y="1085850"/>
            <a:ext cx="504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t> 1</a:t>
            </a:r>
          </a:p>
        </p:txBody>
      </p:sp>
      <p:sp>
        <p:nvSpPr>
          <p:cNvPr id="99348" name="TextBox 30"/>
          <p:cNvSpPr txBox="1">
            <a:spLocks noChangeArrowheads="1"/>
          </p:cNvSpPr>
          <p:nvPr/>
        </p:nvSpPr>
        <p:spPr bwMode="auto">
          <a:xfrm>
            <a:off x="2787650" y="2290763"/>
            <a:ext cx="652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2</a:t>
            </a:r>
          </a:p>
        </p:txBody>
      </p:sp>
      <p:sp>
        <p:nvSpPr>
          <p:cNvPr id="99349" name="TextBox 31"/>
          <p:cNvSpPr txBox="1">
            <a:spLocks noChangeArrowheads="1"/>
          </p:cNvSpPr>
          <p:nvPr/>
        </p:nvSpPr>
        <p:spPr bwMode="auto">
          <a:xfrm>
            <a:off x="2787650" y="4057650"/>
            <a:ext cx="63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3</a:t>
            </a:r>
          </a:p>
        </p:txBody>
      </p:sp>
      <p:sp>
        <p:nvSpPr>
          <p:cNvPr id="99350" name="TextBox 32"/>
          <p:cNvSpPr txBox="1">
            <a:spLocks noChangeArrowheads="1"/>
          </p:cNvSpPr>
          <p:nvPr/>
        </p:nvSpPr>
        <p:spPr bwMode="auto">
          <a:xfrm>
            <a:off x="2801938" y="5389563"/>
            <a:ext cx="638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4</a:t>
            </a:r>
          </a:p>
        </p:txBody>
      </p: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4"/>
          <p:cNvSpPr>
            <a:spLocks noChangeArrowheads="1"/>
          </p:cNvSpPr>
          <p:nvPr/>
        </p:nvSpPr>
        <p:spPr bwMode="auto">
          <a:xfrm>
            <a:off x="-46" y="1116281"/>
            <a:ext cx="9144000" cy="5741718"/>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6394" name="Rectangle 23"/>
          <p:cNvSpPr>
            <a:spLocks noChangeArrowheads="1"/>
          </p:cNvSpPr>
          <p:nvPr/>
        </p:nvSpPr>
        <p:spPr bwMode="auto">
          <a:xfrm rot="5400000">
            <a:off x="1527716" y="1300108"/>
            <a:ext cx="1279815" cy="3650908"/>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6" name="Rectangle 38"/>
          <p:cNvSpPr txBox="1">
            <a:spLocks noChangeArrowheads="1"/>
          </p:cNvSpPr>
          <p:nvPr/>
        </p:nvSpPr>
        <p:spPr bwMode="auto">
          <a:xfrm>
            <a:off x="185254" y="130832"/>
            <a:ext cx="8229600" cy="86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Barrel Components</a:t>
            </a:r>
          </a:p>
          <a:p>
            <a:r>
              <a:rPr lang="en-US" altLang="en-US" sz="1800" b="1" dirty="0" smtClean="0">
                <a:solidFill>
                  <a:srgbClr val="0076C0"/>
                </a:solidFill>
                <a:latin typeface="Myriad Web Pro" pitchFamily="34" charset="0"/>
              </a:rPr>
              <a:t>	</a:t>
            </a:r>
            <a:r>
              <a:rPr lang="en-US" altLang="en-US" sz="1800" b="1" dirty="0" smtClean="0">
                <a:solidFill>
                  <a:srgbClr val="C00000"/>
                </a:solidFill>
                <a:latin typeface="Myriad Web Pro" pitchFamily="34" charset="0"/>
              </a:rPr>
              <a:t>Diverters are required for reimbursement!</a:t>
            </a:r>
            <a:endParaRPr lang="en-US" altLang="en-US" sz="1800" b="1" dirty="0">
              <a:solidFill>
                <a:srgbClr val="C00000"/>
              </a:solidFill>
              <a:latin typeface="Myriad Web Pro" pitchFamily="34" charset="0"/>
            </a:endParaRPr>
          </a:p>
        </p:txBody>
      </p:sp>
      <p:sp>
        <p:nvSpPr>
          <p:cNvPr id="16397" name="Rectangle 19"/>
          <p:cNvSpPr>
            <a:spLocks noChangeArrowheads="1"/>
          </p:cNvSpPr>
          <p:nvPr/>
        </p:nvSpPr>
        <p:spPr bwMode="auto">
          <a:xfrm>
            <a:off x="369628" y="2707459"/>
            <a:ext cx="36234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dirty="0" smtClean="0">
                <a:solidFill>
                  <a:srgbClr val="FFFAC4"/>
                </a:solidFill>
                <a:latin typeface="Myriad Web Pro" pitchFamily="34" charset="0"/>
              </a:rPr>
              <a:t>Typical Rain Barrel Components</a:t>
            </a:r>
            <a:endParaRPr lang="en-US" altLang="en-US" sz="2400" b="1" dirty="0">
              <a:solidFill>
                <a:srgbClr val="FFFAC4"/>
              </a:solidFill>
              <a:latin typeface="Myriad Web Pro"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074" y="1460948"/>
            <a:ext cx="43434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40278" y="3995648"/>
            <a:ext cx="3352800" cy="2616200"/>
          </a:xfrm>
          <a:prstGeom prst="rect">
            <a:avLst/>
          </a:prstGeom>
          <a:noFill/>
        </p:spPr>
        <p:txBody>
          <a:bodyPr>
            <a:spAutoFit/>
          </a:bodyPr>
          <a:lstStyle/>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Diverter</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2  Piece hole saw</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Fill hose</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Drain plug, cap, and seal</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Winterization hole cover</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Hose seal(s)</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Planter top filler</a:t>
            </a:r>
          </a:p>
          <a:p>
            <a:pPr algn="ctr" eaLnBrk="1" hangingPunct="1">
              <a:defRPr/>
            </a:pPr>
            <a:endParaRPr lang="en-US" sz="2400" dirty="0">
              <a:solidFill>
                <a:srgbClr val="EFF1E1"/>
              </a:solidFill>
              <a:latin typeface="Times New Roman" pitchFamily="18" charset="0"/>
            </a:endParaRPr>
          </a:p>
        </p:txBody>
      </p:sp>
      <p:sp>
        <p:nvSpPr>
          <p:cNvPr id="19" name="TextBox 18"/>
          <p:cNvSpPr txBox="1"/>
          <p:nvPr/>
        </p:nvSpPr>
        <p:spPr>
          <a:xfrm>
            <a:off x="-46" y="1472264"/>
            <a:ext cx="4572000" cy="1138773"/>
          </a:xfrm>
          <a:prstGeom prst="rect">
            <a:avLst/>
          </a:prstGeom>
          <a:noFill/>
        </p:spPr>
        <p:txBody>
          <a:bodyPr>
            <a:spAutoFit/>
          </a:bodyPr>
          <a:lstStyle/>
          <a:p>
            <a:pPr algn="ctr" eaLnBrk="1" hangingPunct="1">
              <a:defRPr/>
            </a:pPr>
            <a:r>
              <a:rPr lang="en-US" sz="2400" dirty="0" smtClean="0">
                <a:solidFill>
                  <a:srgbClr val="EFF1E1"/>
                </a:solidFill>
                <a:latin typeface="Arial" pitchFamily="34" charset="0"/>
                <a:cs typeface="Arial" panose="020B0604020202020204" pitchFamily="34" charset="0"/>
              </a:rPr>
              <a:t>Installation Directions </a:t>
            </a:r>
          </a:p>
          <a:p>
            <a:pPr algn="ctr" eaLnBrk="1" hangingPunct="1">
              <a:defRPr/>
            </a:pPr>
            <a:r>
              <a:rPr lang="en-US" sz="2000" dirty="0" smtClean="0">
                <a:solidFill>
                  <a:srgbClr val="EFF1E1"/>
                </a:solidFill>
                <a:latin typeface="Arial" pitchFamily="34" charset="0"/>
                <a:cs typeface="Arial" panose="020B0604020202020204" pitchFamily="34" charset="0"/>
              </a:rPr>
              <a:t>(</a:t>
            </a:r>
            <a:r>
              <a:rPr lang="en-US" sz="2000" strike="sngStrike" dirty="0">
                <a:solidFill>
                  <a:srgbClr val="EFF1E1"/>
                </a:solidFill>
                <a:latin typeface="Arial" pitchFamily="34" charset="0"/>
                <a:cs typeface="Arial" panose="020B0604020202020204" pitchFamily="34" charset="0"/>
              </a:rPr>
              <a:t>to disregard entirely</a:t>
            </a:r>
            <a:r>
              <a:rPr lang="en-US" sz="2000" dirty="0">
                <a:solidFill>
                  <a:srgbClr val="EFF1E1"/>
                </a:solidFill>
                <a:latin typeface="Arial" pitchFamily="34" charset="0"/>
                <a:cs typeface="Arial" panose="020B0604020202020204" pitchFamily="34" charset="0"/>
              </a:rPr>
              <a:t>)</a:t>
            </a:r>
          </a:p>
          <a:p>
            <a:pPr algn="ctr" eaLnBrk="1" hangingPunct="1">
              <a:defRPr/>
            </a:pPr>
            <a:endParaRPr lang="en-US" sz="2400" dirty="0">
              <a:solidFill>
                <a:srgbClr val="EFF1E1"/>
              </a:solidFill>
              <a:latin typeface="Arial" pitchFamily="34" charset="0"/>
              <a:cs typeface="Arial" panose="020B0604020202020204" pitchFamily="34" charset="0"/>
            </a:endParaRPr>
          </a:p>
        </p:txBody>
      </p:sp>
      <p:cxnSp>
        <p:nvCxnSpPr>
          <p:cNvPr id="20" name="Straight Arrow Connector 19"/>
          <p:cNvCxnSpPr/>
          <p:nvPr/>
        </p:nvCxnSpPr>
        <p:spPr bwMode="auto">
          <a:xfrm>
            <a:off x="3574473" y="2041650"/>
            <a:ext cx="1868581" cy="393238"/>
          </a:xfrm>
          <a:prstGeom prst="straightConnector1">
            <a:avLst/>
          </a:prstGeom>
          <a:ln>
            <a:headEnd type="none" w="med" len="med"/>
            <a:tailEnd type="arrow"/>
          </a:ln>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93469783"/>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Oval 51"/>
          <p:cNvSpPr>
            <a:spLocks noChangeArrowheads="1"/>
          </p:cNvSpPr>
          <p:nvPr/>
        </p:nvSpPr>
        <p:spPr bwMode="auto">
          <a:xfrm>
            <a:off x="106363" y="5729288"/>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79" name="Oval 51"/>
          <p:cNvSpPr>
            <a:spLocks noChangeArrowheads="1"/>
          </p:cNvSpPr>
          <p:nvPr/>
        </p:nvSpPr>
        <p:spPr bwMode="auto">
          <a:xfrm>
            <a:off x="69850" y="6419850"/>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Rectangle 24"/>
          <p:cNvSpPr>
            <a:spLocks noChangeArrowheads="1"/>
          </p:cNvSpPr>
          <p:nvPr/>
        </p:nvSpPr>
        <p:spPr bwMode="auto">
          <a:xfrm>
            <a:off x="0" y="790575"/>
            <a:ext cx="9144000" cy="6067425"/>
          </a:xfrm>
          <a:prstGeom prst="rect">
            <a:avLst/>
          </a:prstGeom>
          <a:solidFill>
            <a:schemeClr val="tx1">
              <a:lumMod val="75000"/>
              <a:lumOff val="25000"/>
            </a:schemeClr>
          </a:solidFill>
          <a:ln>
            <a:noFill/>
          </a:ln>
          <a:effectLst/>
        </p:spPr>
        <p:txBody>
          <a:bodyPr wrap="none" anchor="ctr"/>
          <a:lstStyle/>
          <a:p>
            <a:pPr>
              <a:defRPr/>
            </a:pPr>
            <a:endParaRPr lang="en-US" dirty="0"/>
          </a:p>
        </p:txBody>
      </p:sp>
      <p:sp>
        <p:nvSpPr>
          <p:cNvPr id="101381" name="Rectangle 23"/>
          <p:cNvSpPr>
            <a:spLocks noChangeArrowheads="1"/>
          </p:cNvSpPr>
          <p:nvPr/>
        </p:nvSpPr>
        <p:spPr bwMode="auto">
          <a:xfrm rot="5400000">
            <a:off x="4365625" y="-3597275"/>
            <a:ext cx="400050" cy="9156700"/>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2" name="Rectangle 23"/>
          <p:cNvSpPr>
            <a:spLocks noChangeArrowheads="1"/>
          </p:cNvSpPr>
          <p:nvPr/>
        </p:nvSpPr>
        <p:spPr bwMode="auto">
          <a:xfrm rot="5400000">
            <a:off x="4365625" y="-2949575"/>
            <a:ext cx="400050" cy="9156700"/>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3" name="Rectangle 18"/>
          <p:cNvSpPr>
            <a:spLocks noChangeArrowheads="1"/>
          </p:cNvSpPr>
          <p:nvPr/>
        </p:nvSpPr>
        <p:spPr bwMode="auto">
          <a:xfrm>
            <a:off x="-25400" y="781050"/>
            <a:ext cx="91567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a:solidFill>
                  <a:srgbClr val="0076C0"/>
                </a:solidFill>
                <a:latin typeface="Myriad Web Pro" pitchFamily="34" charset="0"/>
              </a:rPr>
              <a:t>Follow directions that are included</a:t>
            </a:r>
          </a:p>
        </p:txBody>
      </p:sp>
      <p:sp>
        <p:nvSpPr>
          <p:cNvPr id="101384" name="Rectangle 32"/>
          <p:cNvSpPr>
            <a:spLocks noChangeArrowheads="1"/>
          </p:cNvSpPr>
          <p:nvPr/>
        </p:nvSpPr>
        <p:spPr bwMode="auto">
          <a:xfrm>
            <a:off x="3175" y="1362075"/>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a:solidFill>
                  <a:srgbClr val="0076C0"/>
                </a:solidFill>
                <a:latin typeface="Myriad Web Pro" pitchFamily="34" charset="0"/>
              </a:rPr>
              <a:t>Always keep on a level surface</a:t>
            </a:r>
          </a:p>
        </p:txBody>
      </p:sp>
      <p:sp>
        <p:nvSpPr>
          <p:cNvPr id="101385" name="Rectangle 38"/>
          <p:cNvSpPr txBox="1">
            <a:spLocks noChangeArrowheads="1"/>
          </p:cNvSpPr>
          <p:nvPr/>
        </p:nvSpPr>
        <p:spPr bwMode="auto">
          <a:xfrm>
            <a:off x="468313"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Installation</a:t>
            </a:r>
          </a:p>
        </p:txBody>
      </p:sp>
      <p:sp>
        <p:nvSpPr>
          <p:cNvPr id="101386" name="Rectangle 18"/>
          <p:cNvSpPr>
            <a:spLocks noChangeArrowheads="1"/>
          </p:cNvSpPr>
          <p:nvPr/>
        </p:nvSpPr>
        <p:spPr bwMode="auto">
          <a:xfrm>
            <a:off x="14288" y="5694363"/>
            <a:ext cx="9132887" cy="116998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FFFAC4"/>
                </a:solidFill>
                <a:latin typeface="Myriad Web Pro" pitchFamily="34" charset="0"/>
              </a:rPr>
              <a:t>      </a:t>
            </a:r>
            <a:r>
              <a:rPr lang="en-US" altLang="en-US" sz="1800" b="1">
                <a:solidFill>
                  <a:srgbClr val="FFFAC4"/>
                </a:solidFill>
                <a:latin typeface="Myriad Web Pro" pitchFamily="34" charset="0"/>
              </a:rPr>
              <a:t>The hole must be drilled at the correct height for diverter to work properly.</a:t>
            </a:r>
          </a:p>
          <a:p>
            <a:r>
              <a:rPr lang="en-US" altLang="en-US" sz="1800" b="1">
                <a:solidFill>
                  <a:srgbClr val="FFFAC4"/>
                </a:solidFill>
                <a:latin typeface="Myriad Web Pro" pitchFamily="34" charset="0"/>
              </a:rPr>
              <a:t>      If the hole is cut too low, the barrel will not fill.</a:t>
            </a:r>
          </a:p>
          <a:p>
            <a:r>
              <a:rPr lang="en-US" altLang="en-US" sz="1800" b="1">
                <a:solidFill>
                  <a:srgbClr val="FFFAC4"/>
                </a:solidFill>
                <a:latin typeface="Myriad Web Pro" pitchFamily="34" charset="0"/>
              </a:rPr>
              <a:t>      If the hole is cut too high, water will overflow from the barrel. </a:t>
            </a:r>
          </a:p>
          <a:p>
            <a:endParaRPr lang="en-US" altLang="en-US" sz="1600" b="1">
              <a:solidFill>
                <a:srgbClr val="FFFAC4"/>
              </a:solidFill>
              <a:latin typeface="Myriad Web Pro" pitchFamily="34" charset="0"/>
            </a:endParaRPr>
          </a:p>
        </p:txBody>
      </p:sp>
      <p:grpSp>
        <p:nvGrpSpPr>
          <p:cNvPr id="101387" name="Group 1"/>
          <p:cNvGrpSpPr>
            <a:grpSpLocks/>
          </p:cNvGrpSpPr>
          <p:nvPr/>
        </p:nvGrpSpPr>
        <p:grpSpPr bwMode="auto">
          <a:xfrm>
            <a:off x="106363" y="1835150"/>
            <a:ext cx="7632700" cy="4197350"/>
            <a:chOff x="106363" y="1835150"/>
            <a:chExt cx="7632700" cy="4197767"/>
          </a:xfrm>
        </p:grpSpPr>
        <p:pic>
          <p:nvPicPr>
            <p:cNvPr id="10139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425" y="1835150"/>
              <a:ext cx="2814638" cy="385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9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400" y="1862138"/>
              <a:ext cx="2794000" cy="383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94" name="Oval 51"/>
            <p:cNvSpPr>
              <a:spLocks noChangeArrowheads="1"/>
            </p:cNvSpPr>
            <p:nvPr/>
          </p:nvSpPr>
          <p:spPr bwMode="auto">
            <a:xfrm>
              <a:off x="1379538" y="1890713"/>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5" name="Text Box 55"/>
            <p:cNvSpPr txBox="1">
              <a:spLocks noChangeArrowheads="1"/>
            </p:cNvSpPr>
            <p:nvPr/>
          </p:nvSpPr>
          <p:spPr bwMode="auto">
            <a:xfrm>
              <a:off x="1379538" y="1855788"/>
              <a:ext cx="3619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1</a:t>
              </a:r>
            </a:p>
          </p:txBody>
        </p:sp>
        <p:sp>
          <p:nvSpPr>
            <p:cNvPr id="101396" name="Oval 52"/>
            <p:cNvSpPr>
              <a:spLocks noChangeArrowheads="1"/>
            </p:cNvSpPr>
            <p:nvPr/>
          </p:nvSpPr>
          <p:spPr bwMode="auto">
            <a:xfrm>
              <a:off x="4906963" y="1927225"/>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7" name="Text Box 56"/>
            <p:cNvSpPr txBox="1">
              <a:spLocks noChangeArrowheads="1"/>
            </p:cNvSpPr>
            <p:nvPr/>
          </p:nvSpPr>
          <p:spPr bwMode="auto">
            <a:xfrm>
              <a:off x="4895850" y="1890713"/>
              <a:ext cx="72548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2</a:t>
              </a:r>
            </a:p>
          </p:txBody>
        </p:sp>
        <p:sp>
          <p:nvSpPr>
            <p:cNvPr id="101398" name="Oval 53"/>
            <p:cNvSpPr>
              <a:spLocks noChangeArrowheads="1"/>
            </p:cNvSpPr>
            <p:nvPr/>
          </p:nvSpPr>
          <p:spPr bwMode="auto">
            <a:xfrm>
              <a:off x="4886325" y="3765550"/>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9" name="Text Box 55"/>
            <p:cNvSpPr txBox="1">
              <a:spLocks noChangeArrowheads="1"/>
            </p:cNvSpPr>
            <p:nvPr/>
          </p:nvSpPr>
          <p:spPr bwMode="auto">
            <a:xfrm>
              <a:off x="106363" y="5694363"/>
              <a:ext cx="3619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1</a:t>
              </a:r>
            </a:p>
          </p:txBody>
        </p:sp>
        <p:sp>
          <p:nvSpPr>
            <p:cNvPr id="101400" name="Text Box 57"/>
            <p:cNvSpPr txBox="1">
              <a:spLocks noChangeArrowheads="1"/>
            </p:cNvSpPr>
            <p:nvPr/>
          </p:nvSpPr>
          <p:spPr bwMode="auto">
            <a:xfrm>
              <a:off x="4872038" y="3738563"/>
              <a:ext cx="3238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3</a:t>
              </a:r>
            </a:p>
          </p:txBody>
        </p:sp>
      </p:grpSp>
      <p:sp>
        <p:nvSpPr>
          <p:cNvPr id="101388" name="Text Box 56"/>
          <p:cNvSpPr txBox="1">
            <a:spLocks noChangeArrowheads="1"/>
          </p:cNvSpPr>
          <p:nvPr/>
        </p:nvSpPr>
        <p:spPr bwMode="auto">
          <a:xfrm>
            <a:off x="123825" y="5983288"/>
            <a:ext cx="36195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2</a:t>
            </a:r>
          </a:p>
        </p:txBody>
      </p:sp>
      <p:sp>
        <p:nvSpPr>
          <p:cNvPr id="101389" name="Text Box 57"/>
          <p:cNvSpPr txBox="1">
            <a:spLocks noChangeArrowheads="1"/>
          </p:cNvSpPr>
          <p:nvPr/>
        </p:nvSpPr>
        <p:spPr bwMode="auto">
          <a:xfrm>
            <a:off x="125413" y="6251575"/>
            <a:ext cx="32385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3</a:t>
            </a:r>
          </a:p>
        </p:txBody>
      </p:sp>
      <p:pic>
        <p:nvPicPr>
          <p:cNvPr id="101390" name="Picture 25" descr="C:\Documents and Settings\rpilewski\Desktop\12.png"/>
          <p:cNvPicPr>
            <a:picLocks noChangeAspect="1" noChangeArrowheads="1"/>
          </p:cNvPicPr>
          <p:nvPr/>
        </p:nvPicPr>
        <p:blipFill>
          <a:blip r:embed="rId5" cstate="print">
            <a:extLst>
              <a:ext uri="{28A0092B-C50C-407E-A947-70E740481C1C}">
                <a14:useLocalDpi xmlns:a14="http://schemas.microsoft.com/office/drawing/2010/main" val="0"/>
              </a:ext>
            </a:extLst>
          </a:blip>
          <a:srcRect l="21904" t="24995" r="20952" b="21027"/>
          <a:stretch>
            <a:fillRect/>
          </a:stretch>
        </p:blipFill>
        <p:spPr bwMode="auto">
          <a:xfrm>
            <a:off x="-12700" y="1830388"/>
            <a:ext cx="915987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 name="Picture 18" descr="S:\District Projects &amp; Programs\GreenSpot Community Backyards (Rain Barrel)\Photos\Rain Barrel Photos\Rain Barrel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19" y="1452116"/>
            <a:ext cx="3086099" cy="4114800"/>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Which Rain Barrels Are OK?</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699" y="149225"/>
            <a:ext cx="877645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dirty="0" smtClean="0">
                <a:solidFill>
                  <a:srgbClr val="0076C0"/>
                </a:solidFill>
                <a:latin typeface="Myriad Web Pro" pitchFamily="34" charset="0"/>
              </a:rPr>
              <a:t>Let’s See If You’ve Been Paying Attention…</a:t>
            </a:r>
            <a:endParaRPr lang="en-US" altLang="en-US" sz="36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71" name="Rectangle 38"/>
          <p:cNvSpPr txBox="1">
            <a:spLocks noChangeArrowheads="1"/>
          </p:cNvSpPr>
          <p:nvPr/>
        </p:nvSpPr>
        <p:spPr bwMode="auto">
          <a:xfrm>
            <a:off x="4763" y="1217166"/>
            <a:ext cx="9139237" cy="23495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200" b="1" dirty="0" smtClean="0">
                <a:solidFill>
                  <a:srgbClr val="FFFAC4"/>
                </a:solidFill>
                <a:latin typeface="Myriad Web Pro" pitchFamily="34" charset="0"/>
              </a:rPr>
              <a:t>Remember: Community Backyards will only reimburse closed-lid rain barrels on a flat surface, with a level diverter!</a:t>
            </a:r>
            <a:endParaRPr lang="en-US" altLang="en-US" sz="1200" b="1" dirty="0">
              <a:solidFill>
                <a:srgbClr val="FFFAC4"/>
              </a:solidFill>
              <a:latin typeface="Myriad Web Pro" pitchFamily="34" charset="0"/>
            </a:endParaRPr>
          </a:p>
        </p:txBody>
      </p:sp>
      <p:sp>
        <p:nvSpPr>
          <p:cNvPr id="121872" name="Rectangle 38"/>
          <p:cNvSpPr txBox="1">
            <a:spLocks noChangeArrowheads="1"/>
          </p:cNvSpPr>
          <p:nvPr/>
        </p:nvSpPr>
        <p:spPr bwMode="auto">
          <a:xfrm>
            <a:off x="88719" y="1217166"/>
            <a:ext cx="3571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800" b="1" dirty="0">
                <a:solidFill>
                  <a:srgbClr val="FFFAC4"/>
                </a:solidFill>
                <a:latin typeface="Cambria Math" pitchFamily="18" charset="0"/>
                <a:ea typeface="Cambria Math" pitchFamily="18" charset="0"/>
                <a:cs typeface="Cambria Math" pitchFamily="18" charset="0"/>
              </a:rPr>
              <a:t>*</a:t>
            </a:r>
            <a:endParaRPr lang="en-US" altLang="en-US" sz="1100" b="1" dirty="0">
              <a:solidFill>
                <a:srgbClr val="FFFAC4"/>
              </a:solidFill>
              <a:latin typeface="Myriad Web Pro" pitchFamily="34" charset="0"/>
            </a:endParaRPr>
          </a:p>
        </p:txBody>
      </p:sp>
      <p:pic>
        <p:nvPicPr>
          <p:cNvPr id="1041" name="Picture 17" descr="S:\District Projects &amp; Programs\GreenSpot Community Backyards (Rain Barrel)\Photos\Photos of what NOT to do\RAIN BARREL PHOTO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862" y="2710891"/>
            <a:ext cx="3048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S:\District Projects &amp; Programs\GreenSpot Community Backyards (Rain Barrel)\Photos\Photos of what NOT to do\Cut diver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637" y="1457120"/>
            <a:ext cx="275177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S:\District Projects &amp; Programs\GreenSpot Community Backyards (Rain Barrel)\Photos\Rain Barrel Photos\IMG_24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71" r="13606"/>
          <a:stretch/>
        </p:blipFill>
        <p:spPr bwMode="auto">
          <a:xfrm>
            <a:off x="5569527" y="2649866"/>
            <a:ext cx="3336966"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0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4"/>
          <p:cNvSpPr>
            <a:spLocks noChangeArrowheads="1"/>
          </p:cNvSpPr>
          <p:nvPr/>
        </p:nvSpPr>
        <p:spPr bwMode="auto">
          <a:xfrm>
            <a:off x="-46" y="900112"/>
            <a:ext cx="9144000" cy="5957887"/>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6387" name="Rectangle 27"/>
          <p:cNvSpPr>
            <a:spLocks noChangeArrowheads="1"/>
          </p:cNvSpPr>
          <p:nvPr/>
        </p:nvSpPr>
        <p:spPr bwMode="auto">
          <a:xfrm>
            <a:off x="571500" y="1174750"/>
            <a:ext cx="7950200" cy="4930775"/>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6388" name="Picture 15" descr="stand_swank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79"/>
          <a:stretch/>
        </p:blipFill>
        <p:spPr bwMode="auto">
          <a:xfrm>
            <a:off x="673101" y="1238250"/>
            <a:ext cx="1828800" cy="260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3" descr="stand_barre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594" y="1230719"/>
            <a:ext cx="1827548" cy="256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71" r="24085"/>
          <a:stretch/>
        </p:blipFill>
        <p:spPr bwMode="auto">
          <a:xfrm>
            <a:off x="6574760" y="1267775"/>
            <a:ext cx="1845340" cy="253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63"/>
          <a:stretch/>
        </p:blipFill>
        <p:spPr bwMode="auto">
          <a:xfrm>
            <a:off x="6574760" y="3905251"/>
            <a:ext cx="1847088" cy="213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899" b="14175"/>
          <a:stretch/>
        </p:blipFill>
        <p:spPr bwMode="auto">
          <a:xfrm>
            <a:off x="4536329" y="3893642"/>
            <a:ext cx="1888380" cy="214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3"/>
          <p:cNvSpPr>
            <a:spLocks noChangeArrowheads="1"/>
          </p:cNvSpPr>
          <p:nvPr/>
        </p:nvSpPr>
        <p:spPr bwMode="auto">
          <a:xfrm rot="5400000">
            <a:off x="2449712" y="4051133"/>
            <a:ext cx="2119311" cy="1827548"/>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4" name="Rectangle 23"/>
          <p:cNvSpPr>
            <a:spLocks noChangeArrowheads="1"/>
          </p:cNvSpPr>
          <p:nvPr/>
        </p:nvSpPr>
        <p:spPr bwMode="auto">
          <a:xfrm rot="5400000">
            <a:off x="4206020" y="1579190"/>
            <a:ext cx="2559627" cy="1877748"/>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16395" name="Picture 3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026" t="6551" r="33897"/>
          <a:stretch/>
        </p:blipFill>
        <p:spPr bwMode="auto">
          <a:xfrm>
            <a:off x="673101" y="3905251"/>
            <a:ext cx="1828800" cy="208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Rectangle 38"/>
          <p:cNvSpPr txBox="1">
            <a:spLocks noChangeArrowheads="1"/>
          </p:cNvSpPr>
          <p:nvPr/>
        </p:nvSpPr>
        <p:spPr bwMode="auto">
          <a:xfrm>
            <a:off x="425303" y="259434"/>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Consider Placement  </a:t>
            </a:r>
            <a:endParaRPr lang="en-US" altLang="en-US" sz="2000" b="1" dirty="0">
              <a:solidFill>
                <a:srgbClr val="0076C0"/>
              </a:solidFill>
              <a:latin typeface="Myriad Web Pro" pitchFamily="34" charset="0"/>
            </a:endParaRPr>
          </a:p>
        </p:txBody>
      </p:sp>
      <p:sp>
        <p:nvSpPr>
          <p:cNvPr id="16397" name="Rectangle 19"/>
          <p:cNvSpPr>
            <a:spLocks noChangeArrowheads="1"/>
          </p:cNvSpPr>
          <p:nvPr/>
        </p:nvSpPr>
        <p:spPr bwMode="auto">
          <a:xfrm>
            <a:off x="4461897" y="1677988"/>
            <a:ext cx="2038431"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dirty="0">
                <a:solidFill>
                  <a:srgbClr val="FFFAC4"/>
                </a:solidFill>
                <a:latin typeface="Myriad Web Pro" pitchFamily="34" charset="0"/>
              </a:rPr>
              <a:t>Elevate </a:t>
            </a:r>
            <a:r>
              <a:rPr lang="en-US" altLang="en-US" sz="2400" b="1" dirty="0" smtClean="0">
                <a:solidFill>
                  <a:srgbClr val="FFFAC4"/>
                </a:solidFill>
                <a:latin typeface="Myriad Web Pro" pitchFamily="34" charset="0"/>
              </a:rPr>
              <a:t>slightly for </a:t>
            </a:r>
            <a:r>
              <a:rPr lang="en-US" altLang="en-US" sz="2400" b="1" dirty="0">
                <a:solidFill>
                  <a:srgbClr val="FFFAC4"/>
                </a:solidFill>
                <a:latin typeface="Myriad Web Pro" pitchFamily="34" charset="0"/>
              </a:rPr>
              <a:t>better water pressure</a:t>
            </a:r>
          </a:p>
        </p:txBody>
      </p:sp>
      <p:sp>
        <p:nvSpPr>
          <p:cNvPr id="16398" name="Rectangle 11"/>
          <p:cNvSpPr>
            <a:spLocks noGrp="1" noChangeArrowheads="1"/>
          </p:cNvSpPr>
          <p:nvPr>
            <p:ph type="title" idx="4294967295"/>
          </p:nvPr>
        </p:nvSpPr>
        <p:spPr bwMode="auto">
          <a:xfrm>
            <a:off x="2595593" y="4720786"/>
            <a:ext cx="1827213"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lgn="ctr"/>
            <a:r>
              <a:rPr lang="en-US" altLang="en-US" sz="2800" dirty="0" smtClean="0">
                <a:solidFill>
                  <a:srgbClr val="0076C0"/>
                </a:solidFill>
                <a:latin typeface="Myriad Web Pro" pitchFamily="34" charset="0"/>
              </a:rPr>
              <a:t>Stands/</a:t>
            </a:r>
            <a:br>
              <a:rPr lang="en-US" altLang="en-US" sz="2800" dirty="0" smtClean="0">
                <a:solidFill>
                  <a:srgbClr val="0076C0"/>
                </a:solidFill>
                <a:latin typeface="Myriad Web Pro" pitchFamily="34" charset="0"/>
              </a:rPr>
            </a:br>
            <a:r>
              <a:rPr lang="en-US" altLang="en-US" sz="2800" dirty="0" smtClean="0">
                <a:solidFill>
                  <a:srgbClr val="0076C0"/>
                </a:solidFill>
                <a:latin typeface="Myriad Web Pro" pitchFamily="34" charset="0"/>
              </a:rPr>
              <a:t>Risers</a:t>
            </a:r>
          </a:p>
        </p:txBody>
      </p:sp>
    </p:spTree>
    <p:extLst>
      <p:ext uri="{BB962C8B-B14F-4D97-AF65-F5344CB8AC3E}">
        <p14:creationId xmlns:p14="http://schemas.microsoft.com/office/powerpoint/2010/main" val="138547911"/>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7"/>
          <p:cNvSpPr>
            <a:spLocks noChangeArrowheads="1"/>
          </p:cNvSpPr>
          <p:nvPr/>
        </p:nvSpPr>
        <p:spPr bwMode="auto">
          <a:xfrm>
            <a:off x="257616" y="712519"/>
            <a:ext cx="8578685" cy="5878285"/>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6391" name="Picture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94" t="2606" b="211"/>
          <a:stretch/>
        </p:blipFill>
        <p:spPr bwMode="auto">
          <a:xfrm>
            <a:off x="552450" y="954509"/>
            <a:ext cx="3406741" cy="52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3"/>
          <p:cNvSpPr>
            <a:spLocks noChangeArrowheads="1"/>
          </p:cNvSpPr>
          <p:nvPr/>
        </p:nvSpPr>
        <p:spPr bwMode="auto">
          <a:xfrm rot="5400000">
            <a:off x="5424323" y="-31361"/>
            <a:ext cx="2119311" cy="411480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6" name="Rectangle 38"/>
          <p:cNvSpPr txBox="1">
            <a:spLocks noChangeArrowheads="1"/>
          </p:cNvSpPr>
          <p:nvPr/>
        </p:nvSpPr>
        <p:spPr bwMode="auto">
          <a:xfrm>
            <a:off x="311781" y="196725"/>
            <a:ext cx="85245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Empty Your Barrel for Max Benefit</a:t>
            </a:r>
            <a:endParaRPr lang="en-US" altLang="en-US" sz="3500" b="1" dirty="0">
              <a:solidFill>
                <a:srgbClr val="0076C0"/>
              </a:solidFill>
              <a:latin typeface="Myriad Web Pro" pitchFamily="34" charset="0"/>
            </a:endParaRPr>
          </a:p>
        </p:txBody>
      </p:sp>
      <p:sp>
        <p:nvSpPr>
          <p:cNvPr id="16398" name="Rectangle 11"/>
          <p:cNvSpPr>
            <a:spLocks noGrp="1" noChangeArrowheads="1"/>
          </p:cNvSpPr>
          <p:nvPr>
            <p:ph type="title" idx="4294967295"/>
          </p:nvPr>
        </p:nvSpPr>
        <p:spPr bwMode="auto">
          <a:xfrm>
            <a:off x="4426581" y="1094971"/>
            <a:ext cx="4114800" cy="1862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r>
              <a:rPr lang="en-US" altLang="en-US" sz="2400" dirty="0" smtClean="0">
                <a:solidFill>
                  <a:schemeClr val="accent3"/>
                </a:solidFill>
                <a:latin typeface="Myriad Web Pro" pitchFamily="34" charset="0"/>
              </a:rPr>
              <a:t>Soaker Hose</a:t>
            </a:r>
            <a:r>
              <a:rPr lang="en-US" altLang="en-US" sz="2400" dirty="0" smtClean="0">
                <a:solidFill>
                  <a:srgbClr val="0076C0"/>
                </a:solidFill>
                <a:latin typeface="Myriad Web Pro" pitchFamily="34" charset="0"/>
              </a:rPr>
              <a:t/>
            </a:r>
            <a:br>
              <a:rPr lang="en-US" altLang="en-US" sz="2400" dirty="0" smtClean="0">
                <a:solidFill>
                  <a:srgbClr val="0076C0"/>
                </a:solidFill>
                <a:latin typeface="Myriad Web Pro" pitchFamily="34" charset="0"/>
              </a:rPr>
            </a:br>
            <a:endParaRPr lang="en-US" altLang="en-US" sz="1650" dirty="0" smtClean="0">
              <a:solidFill>
                <a:srgbClr val="0076C0"/>
              </a:solidFill>
              <a:latin typeface="Myriad Web Pro"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581" y="3484923"/>
            <a:ext cx="4114800" cy="2743200"/>
          </a:xfrm>
          <a:prstGeom prst="rect">
            <a:avLst/>
          </a:prstGeom>
        </p:spPr>
      </p:pic>
    </p:spTree>
    <p:extLst>
      <p:ext uri="{BB962C8B-B14F-4D97-AF65-F5344CB8AC3E}">
        <p14:creationId xmlns:p14="http://schemas.microsoft.com/office/powerpoint/2010/main" val="3328589324"/>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4"/>
          <p:cNvSpPr>
            <a:spLocks noChangeArrowheads="1"/>
          </p:cNvSpPr>
          <p:nvPr/>
        </p:nvSpPr>
        <p:spPr bwMode="auto">
          <a:xfrm>
            <a:off x="-5440" y="1033759"/>
            <a:ext cx="9160101" cy="4010223"/>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01382" name="Rectangle 23"/>
          <p:cNvSpPr>
            <a:spLocks noChangeArrowheads="1"/>
          </p:cNvSpPr>
          <p:nvPr/>
        </p:nvSpPr>
        <p:spPr bwMode="auto">
          <a:xfrm rot="5400000">
            <a:off x="701735" y="942882"/>
            <a:ext cx="3346641" cy="4191975"/>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5" name="Rectangle 38"/>
          <p:cNvSpPr txBox="1">
            <a:spLocks noChangeArrowheads="1"/>
          </p:cNvSpPr>
          <p:nvPr/>
        </p:nvSpPr>
        <p:spPr bwMode="auto">
          <a:xfrm>
            <a:off x="216604" y="341445"/>
            <a:ext cx="769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Barrel Maintenance is Minimal</a:t>
            </a:r>
            <a:endParaRPr lang="en-US" altLang="en-US" sz="3500" b="1" dirty="0">
              <a:solidFill>
                <a:srgbClr val="0076C0"/>
              </a:solidFill>
              <a:latin typeface="Myriad Web Pro" pitchFamily="34" charset="0"/>
            </a:endParaRPr>
          </a:p>
        </p:txBody>
      </p:sp>
      <p:sp>
        <p:nvSpPr>
          <p:cNvPr id="25" name="Rectangle 3"/>
          <p:cNvSpPr txBox="1">
            <a:spLocks noChangeArrowheads="1"/>
          </p:cNvSpPr>
          <p:nvPr/>
        </p:nvSpPr>
        <p:spPr>
          <a:xfrm>
            <a:off x="279069" y="1545261"/>
            <a:ext cx="4191975" cy="34290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lnSpc>
                <a:spcPct val="90000"/>
              </a:lnSpc>
              <a:spcBef>
                <a:spcPts val="0"/>
              </a:spcBef>
            </a:pPr>
            <a:r>
              <a:rPr lang="en-US" altLang="en-US" sz="2000" kern="0" dirty="0" smtClean="0">
                <a:solidFill>
                  <a:schemeClr val="tx2">
                    <a:lumMod val="95000"/>
                    <a:lumOff val="5000"/>
                  </a:schemeClr>
                </a:solidFill>
                <a:latin typeface="Myriad Web Pro"/>
              </a:rPr>
              <a:t>Check during first rain that it’s working properly</a:t>
            </a:r>
          </a:p>
          <a:p>
            <a:pPr eaLnBrk="1" hangingPunct="1">
              <a:lnSpc>
                <a:spcPct val="90000"/>
              </a:lnSpc>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Keep gutters cleaned regularly</a:t>
            </a:r>
          </a:p>
          <a:p>
            <a:pPr eaLnBrk="1" hangingPunct="1">
              <a:lnSpc>
                <a:spcPct val="90000"/>
              </a:lnSpc>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Use water &amp; drain rain barrel regularly  (once a week!)</a:t>
            </a:r>
          </a:p>
          <a:p>
            <a:pPr eaLnBrk="1" hangingPunct="1">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Store for the winter</a:t>
            </a:r>
          </a:p>
        </p:txBody>
      </p:sp>
      <p:pic>
        <p:nvPicPr>
          <p:cNvPr id="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667" y="1252652"/>
            <a:ext cx="4191000" cy="3429000"/>
          </a:xfrm>
          <a:prstGeom prst="rect">
            <a:avLst/>
          </a:prstGeom>
          <a:solidFill>
            <a:schemeClr val="tx1">
              <a:alpha val="21176"/>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815197"/>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5" descr="RAINGARDEN_SECTION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33463"/>
            <a:ext cx="91440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1"/>
          <p:cNvSpPr>
            <a:spLocks noChangeArrowheads="1"/>
          </p:cNvSpPr>
          <p:nvPr/>
        </p:nvSpPr>
        <p:spPr bwMode="auto">
          <a:xfrm>
            <a:off x="0" y="5820255"/>
            <a:ext cx="91440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000" b="1" dirty="0">
                <a:solidFill>
                  <a:srgbClr val="0076C0"/>
                </a:solidFill>
                <a:latin typeface="Myriad Web Pro" pitchFamily="34" charset="0"/>
              </a:rPr>
              <a:t>Rain gardens typically capture the first inch of rainfall. In central Ohio, we rarely receive more than this during a storm. This “first flush” is responsible for the majority of polluted runoff. </a:t>
            </a:r>
          </a:p>
        </p:txBody>
      </p:sp>
      <p:sp>
        <p:nvSpPr>
          <p:cNvPr id="104452" name="AutoShape 57"/>
          <p:cNvSpPr>
            <a:spLocks noChangeArrowheads="1"/>
          </p:cNvSpPr>
          <p:nvPr/>
        </p:nvSpPr>
        <p:spPr bwMode="auto">
          <a:xfrm rot="1580497">
            <a:off x="622300" y="1352550"/>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3" name="AutoShape 58"/>
          <p:cNvSpPr>
            <a:spLocks noChangeArrowheads="1"/>
          </p:cNvSpPr>
          <p:nvPr/>
        </p:nvSpPr>
        <p:spPr bwMode="auto">
          <a:xfrm rot="1580497">
            <a:off x="2006600" y="1949450"/>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4" name="AutoShape 59"/>
          <p:cNvSpPr>
            <a:spLocks noChangeArrowheads="1"/>
          </p:cNvSpPr>
          <p:nvPr/>
        </p:nvSpPr>
        <p:spPr bwMode="auto">
          <a:xfrm rot="10800000">
            <a:off x="1724025" y="3700463"/>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5" name="AutoShape 60"/>
          <p:cNvSpPr>
            <a:spLocks noChangeArrowheads="1"/>
          </p:cNvSpPr>
          <p:nvPr/>
        </p:nvSpPr>
        <p:spPr bwMode="auto">
          <a:xfrm>
            <a:off x="1876425" y="3700463"/>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6" name="AutoShape 61"/>
          <p:cNvSpPr>
            <a:spLocks noChangeArrowheads="1"/>
          </p:cNvSpPr>
          <p:nvPr/>
        </p:nvSpPr>
        <p:spPr bwMode="auto">
          <a:xfrm rot="5400000">
            <a:off x="2116932" y="4415631"/>
            <a:ext cx="563562"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7" name="AutoShape 62"/>
          <p:cNvSpPr>
            <a:spLocks noChangeArrowheads="1"/>
          </p:cNvSpPr>
          <p:nvPr/>
        </p:nvSpPr>
        <p:spPr bwMode="auto">
          <a:xfrm>
            <a:off x="3438525" y="4810125"/>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8" name="AutoShape 63"/>
          <p:cNvSpPr>
            <a:spLocks noChangeArrowheads="1"/>
          </p:cNvSpPr>
          <p:nvPr/>
        </p:nvSpPr>
        <p:spPr bwMode="auto">
          <a:xfrm>
            <a:off x="7475538" y="4884738"/>
            <a:ext cx="563562"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9" name="AutoShape 64"/>
          <p:cNvSpPr>
            <a:spLocks noChangeArrowheads="1"/>
          </p:cNvSpPr>
          <p:nvPr/>
        </p:nvSpPr>
        <p:spPr bwMode="auto">
          <a:xfrm rot="5400000">
            <a:off x="4569619" y="5242719"/>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60" name="Rectangle 38"/>
          <p:cNvSpPr txBox="1">
            <a:spLocks noChangeArrowheads="1"/>
          </p:cNvSpPr>
          <p:nvPr/>
        </p:nvSpPr>
        <p:spPr bwMode="auto">
          <a:xfrm>
            <a:off x="266700" y="134813"/>
            <a:ext cx="82296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Water Quality: Rain Barrel </a:t>
            </a:r>
          </a:p>
          <a:p>
            <a:r>
              <a:rPr lang="en-US" altLang="en-US" sz="3500" b="1" dirty="0">
                <a:solidFill>
                  <a:srgbClr val="0076C0"/>
                </a:solidFill>
                <a:latin typeface="Myriad Web Pro" pitchFamily="34" charset="0"/>
              </a:rPr>
              <a:t>&amp; Rain Garden </a:t>
            </a:r>
          </a:p>
        </p:txBody>
      </p:sp>
      <p:sp>
        <p:nvSpPr>
          <p:cNvPr id="104461" name="TextBox 1"/>
          <p:cNvSpPr txBox="1">
            <a:spLocks noChangeArrowheads="1"/>
          </p:cNvSpPr>
          <p:nvPr/>
        </p:nvSpPr>
        <p:spPr bwMode="auto">
          <a:xfrm>
            <a:off x="2906713" y="2024063"/>
            <a:ext cx="24558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a:t>You can use a rain barrel and divert the overflow to your rain garden! </a:t>
            </a:r>
          </a:p>
        </p:txBody>
      </p:sp>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8768"/>
          <a:stretch>
            <a:fillRect/>
          </a:stretch>
        </p:blipFill>
        <p:spPr bwMode="auto">
          <a:xfrm>
            <a:off x="0" y="2151063"/>
            <a:ext cx="2903538" cy="367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1" name="Picture 3" descr="C:\Documents and Settings\rpilewsk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l="22943" t="94133" r="21738"/>
          <a:stretch>
            <a:fillRect/>
          </a:stretch>
        </p:blipFill>
        <p:spPr bwMode="auto">
          <a:xfrm>
            <a:off x="0" y="631825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10" descr="Compost 65-Gallon B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1013" y="2287588"/>
            <a:ext cx="31019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5" descr="S:\District Events\Fish and Tree Sale\Franklin SWCD Base Tree Sale Images\FSWCD Tree Sale Pictures\Plants\Trees and Shrubs\Cercis canadensis (redbud).JPG"/>
          <p:cNvPicPr>
            <a:picLocks noChangeAspect="1" noChangeArrowheads="1"/>
          </p:cNvPicPr>
          <p:nvPr/>
        </p:nvPicPr>
        <p:blipFill>
          <a:blip r:embed="rId6" cstate="print">
            <a:extLst>
              <a:ext uri="{28A0092B-C50C-407E-A947-70E740481C1C}">
                <a14:useLocalDpi xmlns:a14="http://schemas.microsoft.com/office/drawing/2010/main" val="0"/>
              </a:ext>
            </a:extLst>
          </a:blip>
          <a:srcRect l="18033" r="17723" b="2667"/>
          <a:stretch>
            <a:fillRect/>
          </a:stretch>
        </p:blipFill>
        <p:spPr bwMode="auto">
          <a:xfrm>
            <a:off x="6261812" y="2156936"/>
            <a:ext cx="2786291" cy="3164514"/>
          </a:xfrm>
          <a:prstGeom prst="rect">
            <a:avLst/>
          </a:prstGeom>
          <a:noFill/>
          <a:ln>
            <a:noFill/>
          </a:ln>
          <a:effectLst>
            <a:glow rad="127000">
              <a:schemeClr val="bg1"/>
            </a:glow>
            <a:softEdge rad="190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val 18"/>
          <p:cNvSpPr>
            <a:spLocks noChangeArrowheads="1"/>
          </p:cNvSpPr>
          <p:nvPr/>
        </p:nvSpPr>
        <p:spPr bwMode="auto">
          <a:xfrm>
            <a:off x="449263" y="5033963"/>
            <a:ext cx="2033587" cy="1141412"/>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5" name="TextBox 4"/>
          <p:cNvSpPr txBox="1"/>
          <p:nvPr/>
        </p:nvSpPr>
        <p:spPr>
          <a:xfrm>
            <a:off x="695325" y="5286375"/>
            <a:ext cx="1543050" cy="585788"/>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Rain barrel with diverter</a:t>
            </a:r>
          </a:p>
        </p:txBody>
      </p:sp>
      <p:sp>
        <p:nvSpPr>
          <p:cNvPr id="89096" name="Oval 18"/>
          <p:cNvSpPr>
            <a:spLocks noChangeArrowheads="1"/>
          </p:cNvSpPr>
          <p:nvPr/>
        </p:nvSpPr>
        <p:spPr bwMode="auto">
          <a:xfrm>
            <a:off x="3554413" y="5041900"/>
            <a:ext cx="2033587" cy="1141413"/>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TextBox 15"/>
          <p:cNvSpPr txBox="1"/>
          <p:nvPr/>
        </p:nvSpPr>
        <p:spPr>
          <a:xfrm>
            <a:off x="3744913" y="5321300"/>
            <a:ext cx="1654175" cy="584200"/>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Enclosed Composter</a:t>
            </a:r>
          </a:p>
        </p:txBody>
      </p:sp>
      <p:sp>
        <p:nvSpPr>
          <p:cNvPr id="89098" name="Oval 18"/>
          <p:cNvSpPr>
            <a:spLocks noChangeArrowheads="1"/>
          </p:cNvSpPr>
          <p:nvPr/>
        </p:nvSpPr>
        <p:spPr bwMode="auto">
          <a:xfrm>
            <a:off x="6638925" y="5008563"/>
            <a:ext cx="2033588" cy="1143000"/>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8" name="TextBox 17"/>
          <p:cNvSpPr txBox="1"/>
          <p:nvPr/>
        </p:nvSpPr>
        <p:spPr>
          <a:xfrm>
            <a:off x="6664325" y="5300663"/>
            <a:ext cx="2008188" cy="584200"/>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Native Perennials, Shrubs, and Trees</a:t>
            </a:r>
          </a:p>
        </p:txBody>
      </p:sp>
      <p:sp>
        <p:nvSpPr>
          <p:cNvPr id="17" name="Rectangle 16"/>
          <p:cNvSpPr/>
          <p:nvPr/>
        </p:nvSpPr>
        <p:spPr>
          <a:xfrm>
            <a:off x="416017" y="885561"/>
            <a:ext cx="8311965" cy="1200329"/>
          </a:xfrm>
          <a:prstGeom prst="rect">
            <a:avLst/>
          </a:prstGeom>
          <a:noFill/>
        </p:spPr>
        <p:txBody>
          <a:bodyPr wrap="square">
            <a:spAutoFit/>
          </a:bodyPr>
          <a:lstStyle/>
          <a:p>
            <a:pPr algn="ctr">
              <a:defRPr/>
            </a:pPr>
            <a:r>
              <a:rPr lang="en-US" sz="3600" b="1" dirty="0" smtClean="0">
                <a:ln w="18000">
                  <a:solidFill>
                    <a:schemeClr val="tx1">
                      <a:lumMod val="65000"/>
                      <a:lumOff val="35000"/>
                    </a:schemeClr>
                  </a:solidFill>
                  <a:prstDash val="solid"/>
                  <a:miter lim="800000"/>
                </a:ln>
                <a:solidFill>
                  <a:srgbClr val="0076C0"/>
                </a:solidFill>
                <a:latin typeface="Myriad Web Pro"/>
              </a:rPr>
              <a:t>Offering reimbursements on one of the eligible items below</a:t>
            </a:r>
            <a:endParaRPr lang="en-US" sz="3600" b="1" dirty="0">
              <a:ln w="18000">
                <a:solidFill>
                  <a:schemeClr val="tx1">
                    <a:lumMod val="65000"/>
                    <a:lumOff val="35000"/>
                  </a:schemeClr>
                </a:solidFill>
                <a:prstDash val="solid"/>
                <a:miter lim="800000"/>
              </a:ln>
              <a:solidFill>
                <a:srgbClr val="0076C0"/>
              </a:solidFill>
              <a:latin typeface="Myriad Web Pro"/>
            </a:endParaRPr>
          </a:p>
        </p:txBody>
      </p:sp>
      <p:sp>
        <p:nvSpPr>
          <p:cNvPr id="19" name="Rectangle 18"/>
          <p:cNvSpPr/>
          <p:nvPr/>
        </p:nvSpPr>
        <p:spPr>
          <a:xfrm>
            <a:off x="248644" y="181631"/>
            <a:ext cx="8645119" cy="646331"/>
          </a:xfrm>
          <a:prstGeom prst="rect">
            <a:avLst/>
          </a:prstGeom>
          <a:noFill/>
        </p:spPr>
        <p:txBody>
          <a:bodyPr wrap="square">
            <a:spAutoFit/>
          </a:bodyPr>
          <a:lstStyle/>
          <a:p>
            <a:pPr>
              <a:defRPr/>
            </a:pPr>
            <a:r>
              <a:rPr lang="en-US" sz="3600" b="1" dirty="0" smtClean="0">
                <a:ln w="18000">
                  <a:solidFill>
                    <a:schemeClr val="tx1">
                      <a:lumMod val="65000"/>
                      <a:lumOff val="35000"/>
                    </a:schemeClr>
                  </a:solidFill>
                  <a:prstDash val="solid"/>
                  <a:miter lim="800000"/>
                </a:ln>
                <a:solidFill>
                  <a:srgbClr val="6CB33F"/>
                </a:solidFill>
                <a:latin typeface="Myriad Web Pro"/>
              </a:rPr>
              <a:t>$how </a:t>
            </a:r>
            <a:r>
              <a:rPr lang="en-US" sz="3600" b="1" dirty="0">
                <a:ln w="18000">
                  <a:solidFill>
                    <a:schemeClr val="tx1">
                      <a:lumMod val="65000"/>
                      <a:lumOff val="35000"/>
                    </a:schemeClr>
                  </a:solidFill>
                  <a:prstDash val="solid"/>
                  <a:miter lim="800000"/>
                </a:ln>
                <a:solidFill>
                  <a:srgbClr val="6CB33F"/>
                </a:solidFill>
                <a:latin typeface="Myriad Web Pro"/>
              </a:rPr>
              <a:t>me the </a:t>
            </a:r>
            <a:r>
              <a:rPr lang="en-US" sz="3600" b="1" dirty="0" smtClean="0">
                <a:ln w="18000">
                  <a:solidFill>
                    <a:schemeClr val="tx1">
                      <a:lumMod val="65000"/>
                      <a:lumOff val="35000"/>
                    </a:schemeClr>
                  </a:solidFill>
                  <a:prstDash val="solid"/>
                  <a:miter lim="800000"/>
                </a:ln>
                <a:solidFill>
                  <a:srgbClr val="6CB33F"/>
                </a:solidFill>
                <a:latin typeface="Myriad Web Pro"/>
              </a:rPr>
              <a:t>money!!</a:t>
            </a:r>
            <a:endParaRPr lang="en-US" sz="3600" b="1" dirty="0">
              <a:ln w="18000">
                <a:solidFill>
                  <a:schemeClr val="tx1">
                    <a:lumMod val="65000"/>
                    <a:lumOff val="35000"/>
                  </a:schemeClr>
                </a:solidFill>
                <a:prstDash val="solid"/>
                <a:miter lim="800000"/>
              </a:ln>
              <a:solidFill>
                <a:srgbClr val="6CB33F"/>
              </a:solidFill>
              <a:latin typeface="Myriad Web Pro"/>
            </a:endParaRPr>
          </a:p>
        </p:txBody>
      </p:sp>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District Projects &amp; Programs\Conservation Implementation\Backyard Conservation\1 - Sara's stuff\Sara's old RG projects\PICT0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25400"/>
            <a:ext cx="91773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txBox="1">
            <a:spLocks noChangeArrowheads="1"/>
          </p:cNvSpPr>
          <p:nvPr/>
        </p:nvSpPr>
        <p:spPr>
          <a:xfrm>
            <a:off x="439738" y="1655763"/>
            <a:ext cx="8229600" cy="3581400"/>
          </a:xfrm>
          <a:prstGeom prst="rect">
            <a:avLst/>
          </a:prstGeom>
          <a:solidFill>
            <a:srgbClr val="0099CC">
              <a:alpha val="45098"/>
            </a:srgbClr>
          </a:solidFill>
        </p:spPr>
        <p:txBody>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609600" indent="-609600" eaLnBrk="1" hangingPunct="1">
              <a:defRPr/>
            </a:pPr>
            <a:r>
              <a:rPr lang="en-US" sz="2800" dirty="0" smtClean="0">
                <a:cs typeface="Arial" panose="020B0604020202020204" pitchFamily="34" charset="0"/>
              </a:rPr>
              <a:t>Garden build within a shallow depression</a:t>
            </a:r>
          </a:p>
          <a:p>
            <a:pPr marL="0" indent="0" eaLnBrk="1" hangingPunct="1">
              <a:buFontTx/>
              <a:buNone/>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Catches runoff from parking lots, driveways, downspouts, roads, lawns</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Water quality, unique landscape feature, habitat</a:t>
            </a:r>
          </a:p>
        </p:txBody>
      </p:sp>
      <p:sp>
        <p:nvSpPr>
          <p:cNvPr id="105476" name="Rectangle 2"/>
          <p:cNvSpPr txBox="1">
            <a:spLocks noChangeArrowheads="1"/>
          </p:cNvSpPr>
          <p:nvPr/>
        </p:nvSpPr>
        <p:spPr bwMode="auto">
          <a:xfrm>
            <a:off x="368300" y="788988"/>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4000" dirty="0">
                <a:solidFill>
                  <a:srgbClr val="FFFFFF"/>
                </a:solidFill>
                <a:latin typeface="Myriad Web Pro"/>
                <a:cs typeface="Arial" charset="0"/>
              </a:rPr>
              <a:t>What is a rain garden ?</a:t>
            </a:r>
          </a:p>
        </p:txBody>
      </p:sp>
      <p:sp>
        <p:nvSpPr>
          <p:cNvPr id="5" name="Rectangle 3"/>
          <p:cNvSpPr txBox="1">
            <a:spLocks noChangeArrowheads="1"/>
          </p:cNvSpPr>
          <p:nvPr/>
        </p:nvSpPr>
        <p:spPr>
          <a:xfrm>
            <a:off x="457200" y="1752600"/>
            <a:ext cx="8229600" cy="3810000"/>
          </a:xfrm>
          <a:prstGeom prst="rect">
            <a:avLst/>
          </a:prstGeom>
          <a:solidFill>
            <a:srgbClr val="00B050">
              <a:alpha val="45000"/>
            </a:srgbClr>
          </a:solidFill>
        </p:spPr>
        <p:txBody>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609600" indent="-609600" eaLnBrk="1" hangingPunct="1">
              <a:defRPr/>
            </a:pPr>
            <a:r>
              <a:rPr lang="en-US" sz="2800" dirty="0" smtClean="0">
                <a:cs typeface="Arial" panose="020B0604020202020204" pitchFamily="34" charset="0"/>
              </a:rPr>
              <a:t>Does not make rain</a:t>
            </a:r>
          </a:p>
          <a:p>
            <a:pPr marL="0" indent="0" eaLnBrk="1" hangingPunct="1">
              <a:buFontTx/>
              <a:buNone/>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Is not a pond or water feature</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Does not breed mosquitoes</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Doesn’t solve drainage problems </a:t>
            </a:r>
          </a:p>
        </p:txBody>
      </p:sp>
      <p:sp>
        <p:nvSpPr>
          <p:cNvPr id="4" name="16-Point Star 3"/>
          <p:cNvSpPr/>
          <p:nvPr/>
        </p:nvSpPr>
        <p:spPr bwMode="auto">
          <a:xfrm>
            <a:off x="582023" y="1551261"/>
            <a:ext cx="7550332" cy="5202237"/>
          </a:xfrm>
          <a:prstGeom prst="star16">
            <a:avLst/>
          </a:prstGeom>
          <a:solidFill>
            <a:schemeClr val="accent1">
              <a:lumMod val="9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Stick around after this presentation to learn more</a:t>
            </a:r>
            <a:r>
              <a:rPr kumimoji="0" lang="en-US" sz="2800" b="1" i="0" u="none" strike="noStrike" cap="none" normalizeH="0" dirty="0" smtClean="0">
                <a:ln>
                  <a:noFill/>
                </a:ln>
                <a:solidFill>
                  <a:schemeClr val="tx1"/>
                </a:solidFill>
                <a:effectLst/>
                <a:latin typeface="Arial" charset="0"/>
              </a:rPr>
              <a:t> about rain gardens and our rain garden cost-share program!</a:t>
            </a:r>
            <a:endParaRPr kumimoji="0" lang="en-US" sz="2800" b="1" i="0" u="none" strike="noStrike" cap="none" normalizeH="0" baseline="0" dirty="0" smtClean="0">
              <a:ln>
                <a:noFill/>
              </a:ln>
              <a:solidFill>
                <a:schemeClr val="tx1"/>
              </a:solidFill>
              <a:effectLst/>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9"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par>
                                <p:cTn id="9" presetID="14"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bwMode="auto">
          <a:xfrm>
            <a:off x="621067" y="1832987"/>
            <a:ext cx="506582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595959"/>
              </a:buClr>
              <a:buFont typeface="Arial" charset="0"/>
              <a:buChar char="•"/>
              <a:defRPr sz="2400" kern="1200">
                <a:solidFill>
                  <a:srgbClr val="404040"/>
                </a:solidFill>
                <a:latin typeface="+mn-lt"/>
                <a:ea typeface="+mn-ea"/>
                <a:cs typeface="+mn-cs"/>
              </a:defRPr>
            </a:lvl1pPr>
            <a:lvl2pPr marL="742950" indent="-28575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2pPr>
            <a:lvl3pPr marL="1143000" indent="-228600" algn="l" rtl="0" eaLnBrk="1" fontAlgn="base" hangingPunct="1">
              <a:spcBef>
                <a:spcPct val="20000"/>
              </a:spcBef>
              <a:spcAft>
                <a:spcPct val="0"/>
              </a:spcAft>
              <a:buClr>
                <a:srgbClr val="595959"/>
              </a:buClr>
              <a:buFont typeface="Arial" charset="0"/>
              <a:buChar char="•"/>
              <a:defRPr sz="2000" kern="1200">
                <a:solidFill>
                  <a:srgbClr val="404040"/>
                </a:solidFill>
                <a:latin typeface="+mn-lt"/>
                <a:ea typeface="+mn-ea"/>
                <a:cs typeface="+mn-cs"/>
              </a:defRPr>
            </a:lvl3pPr>
            <a:lvl4pPr marL="1600200" indent="-22860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4pPr>
            <a:lvl5pPr marL="2057400" indent="-228600" algn="l" rtl="0" eaLnBrk="1" fontAlgn="base" hangingPunct="1">
              <a:spcBef>
                <a:spcPct val="20000"/>
              </a:spcBef>
              <a:spcAft>
                <a:spcPct val="0"/>
              </a:spcAft>
              <a:buClr>
                <a:srgbClr val="595959"/>
              </a:buClr>
              <a:buFont typeface="Arial" charset="0"/>
              <a:buChar char="•"/>
              <a:defRPr sz="1600"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0281" indent="-410281" defTabSz="1094083">
              <a:defRPr/>
            </a:pPr>
            <a:endParaRPr lang="en-US" sz="3300" b="1">
              <a:solidFill>
                <a:srgbClr val="76777B"/>
              </a:solidFill>
              <a:latin typeface="Abel" panose="02000506030000020004"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109" y="3904143"/>
            <a:ext cx="4585425" cy="174682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803" r="5638"/>
          <a:stretch/>
        </p:blipFill>
        <p:spPr>
          <a:xfrm>
            <a:off x="251951" y="3693225"/>
            <a:ext cx="2133600" cy="2218751"/>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367" t="12722" r="7636" b="4622"/>
          <a:stretch/>
        </p:blipFill>
        <p:spPr>
          <a:xfrm>
            <a:off x="1941130" y="890644"/>
            <a:ext cx="1676401" cy="260763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3792" r="34176"/>
          <a:stretch/>
        </p:blipFill>
        <p:spPr>
          <a:xfrm>
            <a:off x="2514506" y="3693225"/>
            <a:ext cx="1143000" cy="221875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339" r="51051" b="6250"/>
          <a:stretch/>
        </p:blipFill>
        <p:spPr>
          <a:xfrm>
            <a:off x="251952" y="890644"/>
            <a:ext cx="1567044" cy="260763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0317" r="29882"/>
          <a:stretch/>
        </p:blipFill>
        <p:spPr>
          <a:xfrm>
            <a:off x="3739664" y="890644"/>
            <a:ext cx="1312785" cy="2609939"/>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41107" t="37410" b="1142"/>
          <a:stretch/>
        </p:blipFill>
        <p:spPr>
          <a:xfrm>
            <a:off x="5174582" y="895333"/>
            <a:ext cx="1528494" cy="1252780"/>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24401" r="34169" b="7037"/>
          <a:stretch/>
        </p:blipFill>
        <p:spPr>
          <a:xfrm>
            <a:off x="6835129" y="890644"/>
            <a:ext cx="1475235" cy="2607635"/>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t="1890" b="435"/>
          <a:stretch/>
        </p:blipFill>
        <p:spPr>
          <a:xfrm>
            <a:off x="5179546" y="2303808"/>
            <a:ext cx="1528489" cy="1194472"/>
          </a:xfrm>
          <a:prstGeom prst="rect">
            <a:avLst/>
          </a:prstGeom>
        </p:spPr>
      </p:pic>
      <p:sp>
        <p:nvSpPr>
          <p:cNvPr id="5" name="TextBox 4"/>
          <p:cNvSpPr txBox="1"/>
          <p:nvPr/>
        </p:nvSpPr>
        <p:spPr>
          <a:xfrm>
            <a:off x="251952" y="154380"/>
            <a:ext cx="8571414" cy="523220"/>
          </a:xfrm>
          <a:prstGeom prst="rect">
            <a:avLst/>
          </a:prstGeom>
          <a:noFill/>
        </p:spPr>
        <p:txBody>
          <a:bodyPr wrap="square" rtlCol="0">
            <a:spAutoFit/>
          </a:bodyPr>
          <a:lstStyle/>
          <a:p>
            <a:r>
              <a:rPr lang="en-US" dirty="0" smtClean="0"/>
              <a:t>Thank you to SWACO for their partnership for compost bin reimbursements. The next few slides will focus on composting the right material to help decrease the food waste in Franklin County. </a:t>
            </a:r>
            <a:endParaRPr lang="en-US" dirty="0"/>
          </a:p>
        </p:txBody>
      </p:sp>
    </p:spTree>
    <p:extLst>
      <p:ext uri="{BB962C8B-B14F-4D97-AF65-F5344CB8AC3E}">
        <p14:creationId xmlns:p14="http://schemas.microsoft.com/office/powerpoint/2010/main" val="1210906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9144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2200"/>
          </a:p>
        </p:txBody>
      </p:sp>
      <p:sp>
        <p:nvSpPr>
          <p:cNvPr id="2" name="Title 1"/>
          <p:cNvSpPr>
            <a:spLocks noGrp="1"/>
          </p:cNvSpPr>
          <p:nvPr>
            <p:ph type="title"/>
          </p:nvPr>
        </p:nvSpPr>
        <p:spPr>
          <a:xfrm>
            <a:off x="571995" y="3470277"/>
            <a:ext cx="2883726" cy="813811"/>
          </a:xfrm>
        </p:spPr>
        <p:txBody>
          <a:bodyPr/>
          <a:lstStyle/>
          <a:p>
            <a:pPr algn="l"/>
            <a:r>
              <a:rPr lang="en-US" sz="4000" dirty="0">
                <a:latin typeface="Klavika Bd" panose="02000803050000020004" pitchFamily="50" charset="0"/>
              </a:rPr>
              <a:t>Every time you </a:t>
            </a:r>
            <a:r>
              <a:rPr lang="en-US" sz="4000" dirty="0">
                <a:solidFill>
                  <a:srgbClr val="7CEAF6"/>
                </a:solidFill>
                <a:latin typeface="Klavika Bd" panose="02000803050000020004" pitchFamily="50" charset="0"/>
              </a:rPr>
              <a:t>eat,</a:t>
            </a:r>
            <a:r>
              <a:rPr lang="en-US" sz="4000" dirty="0">
                <a:latin typeface="Klavika Bd" panose="02000803050000020004" pitchFamily="50" charset="0"/>
              </a:rPr>
              <a:t> </a:t>
            </a:r>
            <a:r>
              <a:rPr lang="en-US" sz="4000" dirty="0">
                <a:solidFill>
                  <a:prstClr val="white"/>
                </a:solidFill>
                <a:latin typeface="Klavika Bd" panose="02000803050000020004" pitchFamily="50" charset="0"/>
              </a:rPr>
              <a:t>you make a </a:t>
            </a:r>
            <a:r>
              <a:rPr lang="en-US" sz="4000" dirty="0">
                <a:solidFill>
                  <a:srgbClr val="7CEAF6"/>
                </a:solidFill>
                <a:latin typeface="Klavika Bd" panose="02000803050000020004" pitchFamily="50" charset="0"/>
              </a:rPr>
              <a:t>choice</a:t>
            </a:r>
            <a:r>
              <a:rPr lang="en-US" sz="4000" dirty="0">
                <a:solidFill>
                  <a:prstClr val="white"/>
                </a:solidFill>
                <a:latin typeface="Klavika Bd" panose="02000803050000020004" pitchFamily="50" charset="0"/>
              </a:rPr>
              <a:t>…. </a:t>
            </a:r>
            <a:r>
              <a:rPr lang="en-US" sz="5400" dirty="0"/>
              <a:t/>
            </a:r>
            <a:br>
              <a:rPr lang="en-US" sz="5400" dirty="0"/>
            </a:br>
            <a:r>
              <a:rPr lang="en-US" sz="5300" dirty="0">
                <a:latin typeface="Klavika Bd" panose="02000803050000020004" pitchFamily="50" charset="0"/>
              </a:rPr>
              <a:t/>
            </a:r>
            <a:br>
              <a:rPr lang="en-US" sz="5300" dirty="0">
                <a:latin typeface="Klavika Bd" panose="02000803050000020004" pitchFamily="50" charset="0"/>
              </a:rPr>
            </a:br>
            <a:r>
              <a:rPr lang="en-US" sz="5300" dirty="0">
                <a:latin typeface="Klavika Bd" panose="02000803050000020004" pitchFamily="50" charset="0"/>
              </a:rPr>
              <a:t>       </a:t>
            </a:r>
            <a:endParaRPr lang="en-US" dirty="0">
              <a:solidFill>
                <a:srgbClr val="7CEAF6"/>
              </a:solidFill>
              <a:latin typeface="Klavika Bd" panose="02000803050000020004" pitchFamily="50" charset="0"/>
            </a:endParaRPr>
          </a:p>
        </p:txBody>
      </p:sp>
      <p:sp>
        <p:nvSpPr>
          <p:cNvPr id="8" name="Title 1"/>
          <p:cNvSpPr txBox="1">
            <a:spLocks/>
          </p:cNvSpPr>
          <p:nvPr/>
        </p:nvSpPr>
        <p:spPr>
          <a:xfrm>
            <a:off x="4690753" y="4624891"/>
            <a:ext cx="3823854" cy="813811"/>
          </a:xfrm>
          <a:prstGeom prst="rect">
            <a:avLst/>
          </a:prstGeom>
        </p:spPr>
        <p:txBody>
          <a:bodyPr vert="horz" lIns="82058" tIns="41029" rIns="82058" bIns="41029" rtlCol="0" anchor="ctr">
            <a:noAutofit/>
          </a:bodyPr>
          <a:lstStyle>
            <a:lvl1pPr algn="r" defTabSz="547042" rtl="0" eaLnBrk="1" latinLnBrk="0" hangingPunct="1">
              <a:spcBef>
                <a:spcPct val="0"/>
              </a:spcBef>
              <a:buNone/>
              <a:defRPr sz="3800" b="1" kern="1200">
                <a:solidFill>
                  <a:schemeClr val="bg1"/>
                </a:solidFill>
                <a:latin typeface="+mj-lt"/>
                <a:ea typeface="+mj-ea"/>
                <a:cs typeface="+mj-cs"/>
              </a:defRPr>
            </a:lvl1pPr>
          </a:lstStyle>
          <a:p>
            <a:pPr fontAlgn="auto">
              <a:spcAft>
                <a:spcPts val="0"/>
              </a:spcAft>
            </a:pPr>
            <a:r>
              <a:rPr lang="en-US" sz="4000" dirty="0" smtClean="0">
                <a:latin typeface="Klavika Bd" panose="02000803050000020004" pitchFamily="50" charset="0"/>
              </a:rPr>
              <a:t>An ounce of </a:t>
            </a:r>
            <a:r>
              <a:rPr lang="en-US" sz="4000" dirty="0" smtClean="0">
                <a:solidFill>
                  <a:srgbClr val="7CEAF6"/>
                </a:solidFill>
                <a:latin typeface="Klavika Bd" panose="02000803050000020004" pitchFamily="50" charset="0"/>
              </a:rPr>
              <a:t>prevention</a:t>
            </a:r>
            <a:r>
              <a:rPr lang="en-US" sz="4000" dirty="0" smtClean="0">
                <a:latin typeface="Klavika Bd" panose="02000803050000020004" pitchFamily="50" charset="0"/>
              </a:rPr>
              <a:t> is worth a pound of </a:t>
            </a:r>
            <a:r>
              <a:rPr lang="en-US" sz="4000" dirty="0" smtClean="0">
                <a:solidFill>
                  <a:srgbClr val="7CEAF6"/>
                </a:solidFill>
                <a:latin typeface="Klavika Bd" panose="02000803050000020004" pitchFamily="50" charset="0"/>
              </a:rPr>
              <a:t>compost</a:t>
            </a:r>
            <a:r>
              <a:rPr lang="en-US" sz="5400" dirty="0" smtClean="0"/>
              <a:t/>
            </a:r>
            <a:br>
              <a:rPr lang="en-US" sz="5400" dirty="0" smtClean="0"/>
            </a:br>
            <a:r>
              <a:rPr lang="en-US" sz="5300" dirty="0" smtClean="0">
                <a:latin typeface="Klavika Bd" panose="02000803050000020004" pitchFamily="50" charset="0"/>
              </a:rPr>
              <a:t/>
            </a:r>
            <a:br>
              <a:rPr lang="en-US" sz="5300" dirty="0" smtClean="0">
                <a:latin typeface="Klavika Bd" panose="02000803050000020004" pitchFamily="50" charset="0"/>
              </a:rPr>
            </a:br>
            <a:r>
              <a:rPr lang="en-US" sz="5300" dirty="0" smtClean="0">
                <a:latin typeface="Klavika Bd" panose="02000803050000020004" pitchFamily="50" charset="0"/>
              </a:rPr>
              <a:t>       </a:t>
            </a:r>
            <a:endParaRPr lang="en-US"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26338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85" y="121513"/>
            <a:ext cx="4287006" cy="797324"/>
          </a:xfrm>
        </p:spPr>
        <p:txBody>
          <a:bodyPr>
            <a:normAutofit/>
          </a:bodyPr>
          <a:lstStyle/>
          <a:p>
            <a:r>
              <a:rPr lang="en-US" sz="4000" b="1" dirty="0">
                <a:solidFill>
                  <a:srgbClr val="043685"/>
                </a:solidFill>
                <a:latin typeface="Klavika Bd" panose="02000803050000020004" pitchFamily="50" charset="0"/>
              </a:rPr>
              <a:t>13% Wasted Food</a:t>
            </a:r>
          </a:p>
        </p:txBody>
      </p:sp>
      <p:pic>
        <p:nvPicPr>
          <p:cNvPr id="4" name="Content Placeholder 3"/>
          <p:cNvPicPr>
            <a:picLocks noGrp="1" noChangeAspect="1"/>
          </p:cNvPicPr>
          <p:nvPr>
            <p:ph idx="1"/>
          </p:nvPr>
        </p:nvPicPr>
        <p:blipFill rotWithShape="1">
          <a:blip r:embed="rId3" cstate="print"/>
          <a:srcRect l="759" r="-759" b="3142"/>
          <a:stretch/>
        </p:blipFill>
        <p:spPr>
          <a:xfrm>
            <a:off x="376624" y="520175"/>
            <a:ext cx="8610718" cy="5540991"/>
          </a:xfrm>
          <a:prstGeom prst="rect">
            <a:avLst/>
          </a:prstGeom>
          <a:ln>
            <a:noFill/>
          </a:ln>
        </p:spPr>
      </p:pic>
      <p:sp>
        <p:nvSpPr>
          <p:cNvPr id="3" name="Rectangle: Rounded Corners 2"/>
          <p:cNvSpPr/>
          <p:nvPr/>
        </p:nvSpPr>
        <p:spPr>
          <a:xfrm>
            <a:off x="472663" y="3405204"/>
            <a:ext cx="1369200" cy="351692"/>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Tree>
    <p:extLst>
      <p:ext uri="{BB962C8B-B14F-4D97-AF65-F5344CB8AC3E}">
        <p14:creationId xmlns:p14="http://schemas.microsoft.com/office/powerpoint/2010/main" val="2876010048"/>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 xmlns:a16="http://schemas.microsoft.com/office/drawing/2014/main" id="{40E264CB-14EB-420E-94D7-FB967ECE26BD}"/>
              </a:ext>
            </a:extLst>
          </p:cNvPr>
          <p:cNvSpPr>
            <a:spLocks noGrp="1"/>
          </p:cNvSpPr>
          <p:nvPr>
            <p:ph type="title"/>
          </p:nvPr>
        </p:nvSpPr>
        <p:spPr>
          <a:xfrm>
            <a:off x="91440" y="91440"/>
            <a:ext cx="4767943" cy="1143000"/>
          </a:xfrm>
        </p:spPr>
        <p:txBody>
          <a:bodyPr>
            <a:normAutofit/>
          </a:bodyPr>
          <a:lstStyle/>
          <a:p>
            <a:r>
              <a:rPr lang="en-US" sz="3500" b="1" dirty="0">
                <a:latin typeface="Klavika Bd" panose="02000803050000020004" pitchFamily="50" charset="0"/>
              </a:rPr>
              <a:t>What is Composting?</a:t>
            </a:r>
          </a:p>
        </p:txBody>
      </p:sp>
      <p:pic>
        <p:nvPicPr>
          <p:cNvPr id="9" name="Picture 8">
            <a:extLst>
              <a:ext uri="{FF2B5EF4-FFF2-40B4-BE49-F238E27FC236}">
                <a16:creationId xmlns="" xmlns:a16="http://schemas.microsoft.com/office/drawing/2014/main" id="{09B1F25D-C14F-4ED7-8ACC-89B23E119F4D}"/>
              </a:ext>
            </a:extLst>
          </p:cNvPr>
          <p:cNvPicPr>
            <a:picLocks noChangeAspect="1"/>
          </p:cNvPicPr>
          <p:nvPr/>
        </p:nvPicPr>
        <p:blipFill>
          <a:blip r:embed="rId3"/>
          <a:stretch>
            <a:fillRect/>
          </a:stretch>
        </p:blipFill>
        <p:spPr>
          <a:xfrm>
            <a:off x="4349931" y="937077"/>
            <a:ext cx="4794069" cy="5035419"/>
          </a:xfrm>
          <a:prstGeom prst="rect">
            <a:avLst/>
          </a:prstGeom>
        </p:spPr>
      </p:pic>
      <p:pic>
        <p:nvPicPr>
          <p:cNvPr id="10" name="Picture 9">
            <a:extLst>
              <a:ext uri="{FF2B5EF4-FFF2-40B4-BE49-F238E27FC236}">
                <a16:creationId xmlns="" xmlns:a16="http://schemas.microsoft.com/office/drawing/2014/main" id="{F514C076-37C6-4D27-A272-131E15901930}"/>
              </a:ext>
            </a:extLst>
          </p:cNvPr>
          <p:cNvPicPr>
            <a:picLocks noChangeAspect="1"/>
          </p:cNvPicPr>
          <p:nvPr/>
        </p:nvPicPr>
        <p:blipFill rotWithShape="1">
          <a:blip r:embed="rId4"/>
          <a:srcRect l="48302" t="4854"/>
          <a:stretch/>
        </p:blipFill>
        <p:spPr>
          <a:xfrm>
            <a:off x="151871" y="3431855"/>
            <a:ext cx="4082226" cy="1676590"/>
          </a:xfrm>
          <a:prstGeom prst="rect">
            <a:avLst/>
          </a:prstGeom>
        </p:spPr>
      </p:pic>
      <p:pic>
        <p:nvPicPr>
          <p:cNvPr id="11" name="Picture 10">
            <a:extLst>
              <a:ext uri="{FF2B5EF4-FFF2-40B4-BE49-F238E27FC236}">
                <a16:creationId xmlns="" xmlns:a16="http://schemas.microsoft.com/office/drawing/2014/main" id="{6EB7249A-D2BF-4D96-A40B-AFFAFDEA5BD0}"/>
              </a:ext>
            </a:extLst>
          </p:cNvPr>
          <p:cNvPicPr>
            <a:picLocks noChangeAspect="1"/>
          </p:cNvPicPr>
          <p:nvPr/>
        </p:nvPicPr>
        <p:blipFill rotWithShape="1">
          <a:blip r:embed="rId4"/>
          <a:srcRect t="4854" r="48302"/>
          <a:stretch/>
        </p:blipFill>
        <p:spPr>
          <a:xfrm>
            <a:off x="151871" y="1755455"/>
            <a:ext cx="4082226" cy="1676590"/>
          </a:xfrm>
          <a:prstGeom prst="rect">
            <a:avLst/>
          </a:prstGeom>
        </p:spPr>
      </p:pic>
    </p:spTree>
    <p:extLst>
      <p:ext uri="{BB962C8B-B14F-4D97-AF65-F5344CB8AC3E}">
        <p14:creationId xmlns:p14="http://schemas.microsoft.com/office/powerpoint/2010/main" val="19321863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Home Composte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377950" y="955675"/>
            <a:ext cx="5978525"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8"/>
          <p:cNvSpPr txBox="1">
            <a:spLocks noChangeArrowheads="1"/>
          </p:cNvSpPr>
          <p:nvPr/>
        </p:nvSpPr>
        <p:spPr bwMode="auto">
          <a:xfrm>
            <a:off x="371475"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Benefits of Composting</a:t>
            </a:r>
          </a:p>
        </p:txBody>
      </p:sp>
      <p:sp>
        <p:nvSpPr>
          <p:cNvPr id="116742" name="Rectangle 23"/>
          <p:cNvSpPr>
            <a:spLocks noChangeArrowheads="1"/>
          </p:cNvSpPr>
          <p:nvPr/>
        </p:nvSpPr>
        <p:spPr bwMode="auto">
          <a:xfrm rot="5400000">
            <a:off x="4365625" y="-3600450"/>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3" name="Rectangle 5"/>
          <p:cNvSpPr>
            <a:spLocks noGrp="1" noChangeArrowheads="1"/>
          </p:cNvSpPr>
          <p:nvPr>
            <p:ph idx="1"/>
          </p:nvPr>
        </p:nvSpPr>
        <p:spPr bwMode="auto">
          <a:xfrm>
            <a:off x="-19050" y="723900"/>
            <a:ext cx="9156700" cy="71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r>
              <a:rPr lang="en-US" altLang="en-US" sz="2400" dirty="0" smtClean="0">
                <a:solidFill>
                  <a:schemeClr val="bg2"/>
                </a:solidFill>
                <a:latin typeface="Aharoni" panose="02010803020104030203" pitchFamily="2" charset="-79"/>
                <a:cs typeface="Aharoni" panose="02010803020104030203" pitchFamily="2" charset="-79"/>
              </a:rPr>
              <a:t>Buffers pH</a:t>
            </a:r>
          </a:p>
        </p:txBody>
      </p:sp>
      <p:sp>
        <p:nvSpPr>
          <p:cNvPr id="116744" name="Rectangle 23"/>
          <p:cNvSpPr>
            <a:spLocks noChangeArrowheads="1"/>
          </p:cNvSpPr>
          <p:nvPr/>
        </p:nvSpPr>
        <p:spPr bwMode="auto">
          <a:xfrm rot="5400000">
            <a:off x="4359275" y="-1719262"/>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5" name="Rectangle 6"/>
          <p:cNvSpPr txBox="1">
            <a:spLocks noChangeArrowheads="1"/>
          </p:cNvSpPr>
          <p:nvPr/>
        </p:nvSpPr>
        <p:spPr bwMode="auto">
          <a:xfrm>
            <a:off x="0" y="2601913"/>
            <a:ext cx="91376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Better soil structure and drainage</a:t>
            </a:r>
          </a:p>
          <a:p>
            <a:pPr lvl="1" algn="ctr">
              <a:spcBef>
                <a:spcPct val="20000"/>
              </a:spcBef>
              <a:buFont typeface="Wingdings" pitchFamily="2" charset="2"/>
              <a:buNone/>
            </a:pPr>
            <a:endParaRPr lang="en-US" altLang="en-US" sz="2400" b="1" dirty="0">
              <a:solidFill>
                <a:srgbClr val="E5F2A4"/>
              </a:solidFill>
              <a:latin typeface="Myriad Web Pro" pitchFamily="34" charset="0"/>
              <a:cs typeface="Times New Roman" pitchFamily="18" charset="0"/>
            </a:endParaRPr>
          </a:p>
        </p:txBody>
      </p:sp>
      <p:sp>
        <p:nvSpPr>
          <p:cNvPr id="116746" name="Rectangle 23"/>
          <p:cNvSpPr>
            <a:spLocks noChangeArrowheads="1"/>
          </p:cNvSpPr>
          <p:nvPr/>
        </p:nvSpPr>
        <p:spPr bwMode="auto">
          <a:xfrm rot="5400000">
            <a:off x="4316413" y="95249"/>
            <a:ext cx="400050" cy="9156701"/>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7" name="Rectangle 6"/>
          <p:cNvSpPr txBox="1">
            <a:spLocks noChangeArrowheads="1"/>
          </p:cNvSpPr>
          <p:nvPr/>
        </p:nvSpPr>
        <p:spPr bwMode="auto">
          <a:xfrm>
            <a:off x="606425" y="4454525"/>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Reduces food and yard waste</a:t>
            </a:r>
          </a:p>
          <a:p>
            <a:pPr lvl="1" algn="ctr">
              <a:spcBef>
                <a:spcPct val="20000"/>
              </a:spcBef>
              <a:buFont typeface="Wingdings" pitchFamily="2" charset="2"/>
              <a:buNone/>
            </a:pPr>
            <a:endParaRPr lang="en-US" altLang="en-US" sz="2400" b="1" dirty="0">
              <a:solidFill>
                <a:srgbClr val="E5F2A4"/>
              </a:solidFill>
              <a:latin typeface="Myriad Web Pro" pitchFamily="34" charset="0"/>
              <a:cs typeface="Times New Roman" pitchFamily="18" charset="0"/>
            </a:endParaRPr>
          </a:p>
        </p:txBody>
      </p:sp>
      <p:sp>
        <p:nvSpPr>
          <p:cNvPr id="116748" name="Rectangle 23"/>
          <p:cNvSpPr>
            <a:spLocks noChangeArrowheads="1"/>
          </p:cNvSpPr>
          <p:nvPr/>
        </p:nvSpPr>
        <p:spPr bwMode="auto">
          <a:xfrm rot="5400000">
            <a:off x="4381500" y="-2668587"/>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9" name="Rectangle 19"/>
          <p:cNvSpPr>
            <a:spLocks noChangeArrowheads="1"/>
          </p:cNvSpPr>
          <p:nvPr/>
        </p:nvSpPr>
        <p:spPr bwMode="auto">
          <a:xfrm>
            <a:off x="19050" y="164465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Tastier fruits and veggies (higher sugar content)</a:t>
            </a:r>
          </a:p>
        </p:txBody>
      </p:sp>
      <p:sp>
        <p:nvSpPr>
          <p:cNvPr id="116750" name="Rectangle 23"/>
          <p:cNvSpPr>
            <a:spLocks noChangeArrowheads="1"/>
          </p:cNvSpPr>
          <p:nvPr/>
        </p:nvSpPr>
        <p:spPr bwMode="auto">
          <a:xfrm rot="5400000">
            <a:off x="4318000" y="-819150"/>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51" name="Rectangle 7"/>
          <p:cNvSpPr txBox="1">
            <a:spLocks noChangeArrowheads="1"/>
          </p:cNvSpPr>
          <p:nvPr/>
        </p:nvSpPr>
        <p:spPr bwMode="auto">
          <a:xfrm>
            <a:off x="606425" y="3479800"/>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No amount of fertilizer can make up for poor soil!</a:t>
            </a:r>
          </a:p>
        </p:txBody>
      </p:sp>
      <p:sp>
        <p:nvSpPr>
          <p:cNvPr id="116752" name="Rectangle 23"/>
          <p:cNvSpPr>
            <a:spLocks noChangeArrowheads="1"/>
          </p:cNvSpPr>
          <p:nvPr/>
        </p:nvSpPr>
        <p:spPr bwMode="auto">
          <a:xfrm rot="5400000">
            <a:off x="4352925" y="947738"/>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53" name="Rectangle 18"/>
          <p:cNvSpPr>
            <a:spLocks noChangeArrowheads="1"/>
          </p:cNvSpPr>
          <p:nvPr/>
        </p:nvSpPr>
        <p:spPr bwMode="auto">
          <a:xfrm>
            <a:off x="850900" y="5314950"/>
            <a:ext cx="75152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Increases water-holding capacity </a:t>
            </a:r>
          </a:p>
        </p:txBody>
      </p:sp>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8"/>
          <p:cNvSpPr txBox="1">
            <a:spLocks noChangeArrowheads="1"/>
          </p:cNvSpPr>
          <p:nvPr/>
        </p:nvSpPr>
        <p:spPr bwMode="auto">
          <a:xfrm>
            <a:off x="102394" y="91849"/>
            <a:ext cx="8948737" cy="62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400" b="1" dirty="0" smtClean="0">
                <a:solidFill>
                  <a:srgbClr val="0076C0"/>
                </a:solidFill>
                <a:latin typeface="Myriad Web Pro" pitchFamily="34" charset="0"/>
              </a:rPr>
              <a:t>Compostable </a:t>
            </a:r>
            <a:r>
              <a:rPr lang="en-US" altLang="en-US" sz="3400" b="1" dirty="0">
                <a:solidFill>
                  <a:srgbClr val="0076C0"/>
                </a:solidFill>
                <a:latin typeface="Myriad Web Pro" pitchFamily="34" charset="0"/>
              </a:rPr>
              <a:t>material is all around you</a:t>
            </a:r>
          </a:p>
        </p:txBody>
      </p:sp>
      <p:sp>
        <p:nvSpPr>
          <p:cNvPr id="118789" name="Rectangle 31"/>
          <p:cNvSpPr>
            <a:spLocks noChangeArrowheads="1"/>
          </p:cNvSpPr>
          <p:nvPr/>
        </p:nvSpPr>
        <p:spPr bwMode="auto">
          <a:xfrm>
            <a:off x="142875" y="58023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endParaRPr lang="en-US" altLang="en-US" sz="2000" b="1">
              <a:solidFill>
                <a:srgbClr val="0076C0"/>
              </a:solidFill>
              <a:latin typeface="Myriad Web Pro" pitchFamily="34" charset="0"/>
            </a:endParaRPr>
          </a:p>
        </p:txBody>
      </p:sp>
      <p:sp>
        <p:nvSpPr>
          <p:cNvPr id="118790" name="Rectangle 31"/>
          <p:cNvSpPr>
            <a:spLocks noChangeArrowheads="1"/>
          </p:cNvSpPr>
          <p:nvPr/>
        </p:nvSpPr>
        <p:spPr bwMode="auto">
          <a:xfrm>
            <a:off x="466725" y="6002337"/>
            <a:ext cx="8545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1600" b="1" dirty="0">
                <a:solidFill>
                  <a:srgbClr val="0076C0"/>
                </a:solidFill>
                <a:latin typeface="Myriad Web Pro" pitchFamily="34" charset="0"/>
              </a:rPr>
              <a:t>To grow and multiply, composting organisms need 4 things: </a:t>
            </a:r>
          </a:p>
          <a:p>
            <a:pPr algn="ctr" eaLnBrk="1" hangingPunct="1"/>
            <a:r>
              <a:rPr lang="en-US" altLang="en-US" sz="2000" b="1" dirty="0">
                <a:solidFill>
                  <a:srgbClr val="0076C0"/>
                </a:solidFill>
                <a:latin typeface="Myriad Web Pro" pitchFamily="34" charset="0"/>
              </a:rPr>
              <a:t>	</a:t>
            </a:r>
            <a:r>
              <a:rPr lang="en-US" altLang="en-US" sz="2400" b="1" dirty="0">
                <a:solidFill>
                  <a:srgbClr val="0076C0"/>
                </a:solidFill>
                <a:latin typeface="Myriad Web Pro" pitchFamily="34" charset="0"/>
              </a:rPr>
              <a:t>carbon, nitrogen, oxygen, and moisture</a:t>
            </a:r>
            <a:r>
              <a:rPr lang="en-US" altLang="en-US" sz="2000" b="1" dirty="0">
                <a:solidFill>
                  <a:srgbClr val="0076C0"/>
                </a:solidFill>
                <a:latin typeface="Myriad Web Pro" pitchFamily="34" charset="0"/>
              </a:rPr>
              <a:t>. </a:t>
            </a:r>
          </a:p>
        </p:txBody>
      </p:sp>
      <p:sp>
        <p:nvSpPr>
          <p:cNvPr id="118791" name="AutoShape 8"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2" name="AutoShape 10"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3" name="AutoShape 13" descr="Image result for wood chips"/>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4" name="AutoShape 15" descr="Image result for wood chip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5" name="AutoShape 18" descr="data:image/jpeg;base64,/9j/4AAQSkZJRgABAQAAAQABAAD/2wCEAAkGBhASERUUExQVFRUVFxwYGBgYFxgWHBgYGBgaFhcYIBgYHCYeGCAkGhcXHy8gIycpLiwsFx40NTAqNScrLCkBCQoKDgwOGg8PGiwlHyQsMCk1LCksLCovNCwvLCksLCwvLCwsLCwsLCwsLCwsLC8sLC8sKiwsLCwsKSwsLCwsLP/AABEIAJUAwQMBIgACEQEDEQH/xAAcAAACAgMBAQAAAAAAAAAAAAAABgUHAQMEAgj/xAA+EAABAgQEAwYEBAMIAwEAAAABAhEAAwQhBRIxQQZRYRMiMnGBkUKhscEHI1JiFPDxJDNygpLC0eE0stIW/8QAGQEAAgMBAAAAAAAAAAAAAAAAAAMBAgQF/8QAKREAAgIBAwMDBAMBAAAAAAAAAAECAxESITEEIkETUWEycZGhQsHhgf/aAAwDAQACEQMRAD8Au2CCCAAggggAIIIIgAgjwuekakR4FZL/AFCKucV5LaX7G5SgA5sBELX4sV92USOa9NNh06xuxxY7ME3QFd5r+T9HiPlzpZDpLuLNuYydRa86FsaqK1jU9ztxHGDLpZkw+JCfmSEg+5iM4Qr1MELJIU+pJOZ+sYr6UzpUyW7FaSAfMN9W9oQOCMXqpVRMpqpRcqyoP6Vp2HQt7+cJ9WTal7DlXHDj7l1QRooKjPLSrdr+YsY3x0k8rKOc1h4CCCCLEBBBBAAQQQQAEEEEAGIIzBABiCCCADMEEEABBBCrxHx4mlndl2KpigAXCk7i1tbbjqIrKSisstGLk8Iao5KirsQm+zwv4dxxLnJaYDJJ3Lt7Fj6h4g+LeOptJMSiTKTUOjPmSlRSxLBsiiTcF3aM07srsNEaWn3IbahSUoKlEBKQ5csLc4UEVdXWVKFJlKTSoV8SjJEwD4mAKlX0BAHnsqVnHVVVLl9vLTJQjv5MigCR8Xf1+gjZN/E1KJt5zpa5SCQw1SOvUCOdZKSliMcmyMVpy2M1dxYqVNXJnldvBlSe+g6OGbSxMRNHxOlC1GWFLlKPeSLqln9QAJe+3SK84lxr+PqiqXnCdBmUSpQ9NB+2HThOjEuTkyLS97pIc+e8FkXFKUnuXrak9KWw+SsblGXnKwk6sXF+bagHrCzjtLTT53bCYELIILP4k/3cywvaxHQHaOv+BmSzdGVw9yNPJo1mtDt2gD7BcsfW8L1scqo8jNwtxGjLLRNUAuZYDbOLEP11ENkVPVKE1YlTVKSNlFtdQxZj9dIf8ErVBCJaiFMAArRwLB9njf0t+VpZh6qjD1RJmCNNZVolIUtZZKQ536aQn4xxetThHcHS59T15CNdl0a+TLVTKzgdoiKziSUh0p7ytBsCd77t0iAk8Tz8iUOykp71hmvdJIOljHHLkKSe6QRyNvZ/p9IzWdV4iaa+k8zHLDcYTMDFkq5PY+USEIrpG+X+do7abH1ShrmGyS/yO0Wr6nxIrZ0vmH4G2CPMpbpBZnALas/UR6jaYQggggAIxGYxABmCCNdRUJQkqUWADmIbJSycmMYqmRLKjr8I5mKi4yra2akhKyoElwQCzl7Eju+jQwY/WrqJhUSW+FI2H1iJIKdSbahnjk29Q5S24OvV0yjDD5FjCMPrD41BKf0rClOebRxV06XLm9mZiUTGHhmKALlmcM2xvzhsrsblS0FRGYtZi45XPwmK5xLh6omzc+vad4vbK9gD7RFWJSzLYi3tjiO5JVWPVkl0pmAghi5zL/16xpw6dOqloTOXmSDYFnc+d47cP4FWsgTZisp1KUuRbYnq20S+H8MUshVqkBYBHfKUqv0LQycq8dvJSEZ/y4JuR/D0cvMVIQm3eZr8rB3h/wAHpZRlpW4WpYBB5A3GUHTzit6XD+zUlfbIWhJcjuq2IDByxdvaH7BcQAWpBbxMP9INuQLxj2TNFmXHY6saklaQU3Wm7c07xBCmSoOLeg15aWhrYa3v9OUQOJ0RlErF0K1SNutopYmu4mia+liji+E9ikzHVMdRKlKN0g2FtG2+cZw7iKZKLAZgQ7EE+xETVUsZSFMQoEEbEEN6vpCVMwBQzy6ZblFuzK2LcwouzhrFwbsUxMHlDJrD2HRXGKZ8komqEu4KbuS3n/TSCTxJThpUplEpc9NAxtrFR1lNNl2mSlyz+5BD/wCbQ+hgw+dMSruKIfViztDpRk92xEZRW2C4Vp7VWZXiAyhQYKA5dY3Z1pDNm87etoUcDx2dNIdgkarIv1uGHqY7MQ49pJRyhRnLBbLK77Dm4sIzqM2/OTRqgl8EzWzGuyy+gCSo/L7tGumVMLvKGlsyiC/UIez9Y5sIxefUd4yhKQdApTK9QwaOvE8YkU4BnEpfSxHsdD5B40QyKk0OHDdeDLTLIZYS6g5KX3CSq7dDE1FT4bx6jtAZacoG5TdT2sBtzMWPg2PSalJMsl0+IEM3/IsbiOnRZlaXycu+vS9S4JGCAwRpMwRiMxiADMKXEOJy5swye1CCg3SqznnzIhthN4w4DlVJM0OJn6hY20hN0HOOEOqmoyyyHqsLWkOwUOabxyCbsbnl/UQu1VbV0Ksq86gNFpUUq994dcEr5dRJGVTzbFRWlLkKD3CQAoEWcco5FlbhydSFurgQa/8AtM5pSPypZZS2cKWNbjVtAN7mHDD6WRSyFKUczM795alKZkgNqSzDpE/RYdTsQmUhDn8xCQ19lAD5GEvjThetXMQJeTsUnMCSc2Zt0tsOt9YTJa2k+CVL8mkY/VyiXpJhlkkghDqSCXZviHzjxiFV/EoebTrTpdUtQboQpJYeRjZh9fUySJdVLURtPSlRH+YJBbz058488S1P5YAJIJuN+lmFnhu3C/Rfxk5V8PUS0BQCATqLWPLQXhrkSCKieVaAoUk/4kD7j5xWM2XUS3nIdklik3B5gj19Is/DMZTOlyZ4DCYhljcKTt/7CCUfnKKasvjA2UFcmchwzixbYs/zjE2akgpVv3dIhMJnGWbsArun0UQhvO0TM0nLe1vu/wBoM5FNYYsTZLKVLUnug2J5WaFibWpl4nKIH9/LVKtqMpzJP1Bh3xlI7UHVx8xp8jCZTECagq8WZSQwchT3AI0diH5QtJQbNOpyimS1bInFzKmFB/RMHaSz5jUeYPpCfW43LkTQauhQlQsJsqwPUKSwPkYsGnnomgkFJvpoQdwU83jzV4YFApYKBsRsfMG0Xi8comUc8MryauRVF5dUXfupn6DceFk6/qBjqq8YqqFI7aTKUi35iRYnYEoIbo4jZj/4aIPep/yl8vhPpt6Qmrx2qpVLp5pJA7q5agFJIN2YuNOUPjBT+nf44ZnnJw+r8+BkV+I7+EpT1CT93iQofxFSRlndnNS+hSR8mI+UVqsSFHuJWPYt06xtk0ujE+nWH+hDxkz+rItuaimqM38JOCVmxdBdHMDQeXKJ3hSnVSz0q7R0LGVQNgw0I9fvC1w9gUuQhJT4jqo7kgbesMszXS6QOjfy4jJGzTLMTY6tUcSLGBeCF/DpipctIc2DdImqWpCwW2LGOpVerPucmypw+xuggjEaBJmMKEZhX4l4pMpfZyiHA7x5E6D2+0LssUFljK63ZLSjdxBw8ickukQgppV00x83YykBxNKgU/4cp8b8hy21joqOIlZipbqfXMokezt6RF1dYuqJT2efbyHRmA8o51tvqLj9nQrpdb5HagxQTpfaJCrOLhlp9NFJIYjk8SaJ+cAKAD2bMC4/50MV7Q4/Np1mUtOWYlAypLd9AsHGxAtHavHwoupJSelwIx7pjmk+BtRTALb/AKuIgeNjLl00yasOEKQNL95QSrqbEn0jqoMTGYKzO/rpp/PWIPHMSRVAoVMTkziwKVFRSSGCRp68tIFBZJ3YlYyuoEsiUshK7skBjbV2eJ3gCnmGnOeZmSmYSA/NIJ6i5PvHmRRABSVE5A5S9rcgW5HX9sTnD0jsQxDJUbDkR/PyhsrItaSNDTySMmeoTEo0Skj1+L62hkxOcEofkLAB9xsIV5iVCbn1Ga21tSeoDNDWVuB5fVopHfKKz2aIrG7iWrS5ADfJvSFyTI/taidGzgAXJIKDfQCz+aonOJq5Mqn7SYWTLUCok7XHqTCxgeMJq19tKXkQypd/E7u5F28uUUs41eBkGtOPJCcSUk9E0zJCSFEuQN/aOal4+rJJaZKUQNiD5G/2aHVElZWQFS1kM5BIZyzEMWPW0SNPQyVnKpAzMSyr5gNxzH8tFY3YWGshpfKYsYZ+JNNMYLzSj17wf1uPOOPEOEJFZPM9UwlK2AyNcjQvyYiOji7hWgAcJUJh0ShL5jy5Dq+kRuBLCVSk2KU6B7aF7nqdYdq/lB4IznaaNx/DYJV3JZWnqQVWP6Xj3OwSTIsQELswykF9tobafFJoSlCJaFg2BXMyBOltCpXOJSXRzFpAmqDg+FHdS3IKcqJHNx5QuV03swjGK4RXqOI53b9mpCUkkZQrMlTNrocz6ba+sN2FTM6gFkZnc+Q2+0JXFfC1VSzVVCZq5qC6QokqUhKlAkK3NnDg+0TvBuKylSsyCQod1Tqu+7vcCzj7RMo8SjwWVjeUx+Wv2Fz1JiTwQdwnmT8rQqyK5T5XBBPPS1gGhxoZeVCR0jf0ay3IwdS8JROl4IIxHRMJprkqMtYSopUUllJAJBaxANieQj5srsYmhasyllbnMSSGL3cc3j6ZUl4rbi38KJM6YqdLWpDl1JDM51If3hVkU92Oqk1sipJmOT3uqw2IBETeBfiFUIPZplIJOhSkj3F3huwD8PKSQsrIM5XwmaLJ8kbnqq/IbxMzqVAOne5BLfS/uwjnWWwksJf0dCFc/LKpVwjPC+2mT2mLLknYm/iOmvOPX8JWzLS5k2Y3xIHZotu7Or0EWTiOITacFZlylygLoJyzPMG4PkQPONZ4jlTJYVLlsV3Fw1+bb9IW7pJZZdVxzhCXheA4o6VLVmlpUCsFSRZ9CXBYxPyuIacqMtKkoUmxScqfmLG8ctRiNXNXnQqWiUgtlIcq2ULB29fSFbGsOlVCiuQWWD3k7j21HWISVn1bfb+ycuv6SwqeekKIPId5wQH8tDENxcrEJeWbTETJaCF5AkFSVJ0P7x0vryiv6fG66lUwUWG2o9tIa8B48lzGC/y1Gx74Yn/Crw+hPlA6Z1vUt0SroWLS9mTOBY+mdR51H81AeYnfOpa8qSNg925CJ7jDjZNHSS1pyzJk1OWWAQQDl8ZbYctzCbjmFqWFGSpu0Dqy7toXHnChR8PJzEKmpSU7lYt/lNxFqlBtyz/wXapbR/ZsVi1XPQiXOmzJktL5Ukv6/uI6+kcmAY1MoalyCpAUO0Q/iTq45Frgx4n4uoHJJYjTMEkknmOXtEueEZuUGYSqcshpaWJANypbaW22e52jW2ksT4fgzpNvt5RauHYrTVKUTaYoB2V4SHsyk7gnUHWDjPi+XSUwMxhNVZKAQS4+MbtqPWKcR29ItkTDLKtWIIIHuCQfaOOsw6Yo9opZWD8RLn3+0ZY9NHVvLYbK2WONxhwvGplXMmKW4SEsGLl1KdybPoNPaJTDjkXL2D/J2iI4dw/skEnVRf20+sSMwXHn9zEWY1NR4LQzpTlyMuN8SChCM6FLQslNi1wBsejxzYT+KiAMqwVJeyu7mbYFyHbnGOK5P8XhqxlZcnLMFyXCXC2B/aSW6RV0ygYOkl9+XWLU0Qshl8lLLJQljwfQWG8T0lSAkTASsHuLAe21u6fSI6qwfsxmki5U7Bu/sxLWLXEU3glbUU81K0gqvdN+8NGt9YdMB4srZK80zvDUIKhY6gm3zJikun0y52GQtyuNyxOHOFqgzBNnnK3hlguB5n4j1h8QGEK/A/EM+qC1TQlg2UpSUpH7QT4/OGqOrUoqPatjm2Z1dwQQQQ0WYmzQlJUbABzEPWcQSSgmWe0PJJu25APiPQRLzkZgRzDe8IWJcGzqcmZTkrR8Us62u4O5hFzsSzD/AEdUq2+8VZmIVtPOVNlATJKy60FRzJTcnKFeE3Js7x6xf8QFo/8AGpJq0ksJihlzF7sm6vdo76ZcpYWlKVpyly+xNyGNwHf7RA4iVSz2baqdKj4bjQvYN7G0cqLfDOm/hnKifVVmYz/yZQ1QgHMsl+6Vm6dGs0SEj8qUe6EpQGQkbOGSL/ckx6o6tCk99WYZsr6BwNPd+kSClywlKAnOtRzJZgzaqcuHcNC7Mt4fAyCWNuRWRR1UlDdrLU9zLV3gCbliLiFGsrAmc6SZa08nI635eYiwcexJQTkSCZiiwAOYh/IBzdhaOOn/AA+yJzTO9NNyBol9urc/aNULIxWZGecG3hGzB59HWykpmKQJ+hT4XOxSTZXl8og+JeCaeSSe2Qj9qyxP3+0aMV4cUg6Xf6RDzsMmqJKiVE6lTk+5i9a3zGWEUnLKxKOTpwviebSgy0LTNQdAxt5H7aaxI09NWYioJJUmW9yQABsXIFx0vHVwjwrJsucQ5NhuQ9mh6E0hIRK7iBvZ29bDz1illkFLtW/uMrrk49z29jgwfhSmobp/NmtdagCz2YBmST6mCrqVS12AdZcJZySdHUSW/wCvbZMrcndlABnzKLsH1JOrkbal48S6YoSVlw+qvjL6NyfkD5wiTct2PWI7I48ew6mmS3mg5mvlOVjo5O5ff6xF4LwSJc1lTTMQUuzZbuGJZ3aJLEZGmbuls1zZA2UQzKPK+scvA2Azpc5S5mdlgZCrUgKzAnXUcovFvS1kXLDkng56+SqXPUhhkCQpB37zu59PnGmamJTidITPuzkMBu38mOFEkkOxtvEPYMZZJ4aolCgfiBTfqGaEbDaFU2fLkpspasrkO2xU3SHaQDlIdhz5KbX3aIT8Pcq6xQPiQla3DM/h/wBxZukNoemEmIsWZpDJScFS5SmzrmFjcnKPDayba3hw4d/DellspaO0Vq6yVX8jaOWUAZieQBPkWSP9xixJaGEN6TubbKdV2pJGJElKQAkAAbCNkEEdEwBGYxGYAMxgiCCAgh8YwBE3vpAEwCx0B6HmIrzHcMzBUspKVpDmWdW5pOik9RFtxH4tg8qoSyxcXSoWKTzB+0ZrqFPdcmmq9w2fBQa5EzIEpbMhRZ7ZgdPX/iCfic6WHYhaLjRtCD6RL8W4XPo5xz3lq0KQSH580mIGZUy5osoP7/e0ZnB8SRrUlzFk7hvFzgLSlBuHt3kq0Ltp6bQ1YdjEpaWy5VnUKUl1fufRv6NFUqlmQTMS7fENlJ5PzG0SqKQzZYUgK3UhSXs7WPPyhEunWe0urdtx9rMESoEka+noOQiHqMBSxt0brtEJhPFM6nW05OZNgS17aaDb+RFgYXUyJyO0C0qS2gIcPzbQn5QmUJ17MupRlwVaMYHalCj3knKHDAtbut7ddoYaTEFrGUktu2p6jZPnGvijh1NQsmUAMvxDdQ2B6bnbSOHD8MrpZZSQpt8w2vcPr1EWbhJZT3LLWnhjQkS0NmCXDFI+FPUncxqxDFZcoZ1v+0q1PRKdvrzaIqsxtMpsyXma5BqOr3bzPpEfR4NPqpwVM1OnJIJYAD7xeMNtUtkVnZh6Y8kVj82pqzZwjZO3mW1McVPU4jTpAQqZkGiXJA8v0+kXJh/DEqWhyMxG3Xlyjuq8CQoGwYAgMIs+pWMRjt8ilU85k9ymEY5KmLT2snJOUWz8/QW9miVTNISFA2+RPlvG/izhJf8AEhMpClKZOVtAzuSdti/WIWtwSr7RMtZJfYd0ew26mL+n6iUuPuR6mh45GDCsRlI/vPzAD3kpuTyHK+nrEgviCVKA7ClEolxYuVbbAW1HvHikwxKJeUMCAHItcX189PeIdBUZuSn7yjYr2T0BOv8ASKQepOMS0o6cSkOOCTlLKAtu1Xs/NQOnkItVMJPBXBiJCu2U6ppHiN28n0h3jf09Ppp58mK+31GseAgggjSZwggggAzBBBAARgwQQARGNYIicGUAYr/GPwzlqcpDHpaLWIjVMkgxVxTLKTRQdbwJVJcJ76TsYmuGZdRKCZJpls4BUWUA5YqtcxbEygB2j3T0YSdIU6lyMVr8iXivBaFvaEPFuEp8glUoqT5Fn9NIvhUkGI6swlKtovKCZWM2igf/ANZV06kiakLSNmA08rPDbgmNyqmWFIIKh4h4VJfYj7xI8X8AzZiwZSEkEMSSAE9W39IUEcMVdHMVMyy/CUtdTgs/JowWdMnnSsM3VdQ1jLySKqeX2ubIFAHm31uPWHzB6aSpHaS9CANGII+E8mMV3QVyFG1lDVO4/wDoQxUPHFPKl9jKlTpqk3PdCRmJdncnW2m0Zpa9LrwPejOtDqlIHdI2B16tp7R5xDEpMkHtFhPIE3J6AXPpCicRxKrP5cpNO4y57lQDvqbAvu0RKvwkr1zHVOSoKPeUpyq+pc6/0h1fTya9jPO6KYx4RxZLXMqlEAykeAjUrJZKHffW2jGF6nzFSps03upRsG312tsNA0Oc/g6XS0S5cmyiASo3zEEEvz0itKxU2pV2KApKEllfuO5PrDLa5vFa4IqsgszfJyYpjMypXkkuE6OLOIceCOHcjEiOnhvghKAHEPlBhoQNI1V1KCwjNZa5vLOyjQwEdUeEJaPcaBAQQQQAEEEEABGYIIACMQQQAEYjMEAHloBGYIggIGjMESSapkoGIPFcLlrBcRmCIZKE6q4CkLXmStSFcxDhgPB8inR+tSjmUogAks22loIIoorOSzk8YJuXSoToBG1ozBDChy18oKSQYXqHAJKVkgXeCCIZKGGRTpGkdATBBAQZjMEESAQQQQAEEEEQB//Z"/>
          <p:cNvSpPr>
            <a:spLocks noChangeAspect="1" noChangeArrowheads="1"/>
          </p:cNvSpPr>
          <p:nvPr/>
        </p:nvSpPr>
        <p:spPr bwMode="auto">
          <a:xfrm>
            <a:off x="750888"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pic>
        <p:nvPicPr>
          <p:cNvPr id="118796"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766888"/>
            <a:ext cx="163671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3" y="1516063"/>
            <a:ext cx="20589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8"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00" y="1465263"/>
            <a:ext cx="19081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963" y="1830388"/>
            <a:ext cx="15255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0" name="Rectangle 6"/>
          <p:cNvSpPr>
            <a:spLocks noChangeArrowheads="1"/>
          </p:cNvSpPr>
          <p:nvPr/>
        </p:nvSpPr>
        <p:spPr bwMode="auto">
          <a:xfrm>
            <a:off x="0" y="819150"/>
            <a:ext cx="9139238" cy="369888"/>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a:solidFill>
                  <a:srgbClr val="FFFFFF"/>
                </a:solidFill>
              </a:rPr>
              <a:t>“Browns”: bulky, tough, dry, fibrous materials provide carbohydrates (carbon</a:t>
            </a:r>
            <a:r>
              <a:rPr lang="en-US" altLang="en-US" sz="1800">
                <a:solidFill>
                  <a:srgbClr val="FFFFFF"/>
                </a:solidFill>
              </a:rPr>
              <a:t>)</a:t>
            </a:r>
          </a:p>
        </p:txBody>
      </p:sp>
      <p:pic>
        <p:nvPicPr>
          <p:cNvPr id="118801"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1100" y="4059238"/>
            <a:ext cx="22494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2"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3238" y="4202113"/>
            <a:ext cx="22367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3" name="Rectangle 33"/>
          <p:cNvSpPr>
            <a:spLocks noChangeArrowheads="1"/>
          </p:cNvSpPr>
          <p:nvPr/>
        </p:nvSpPr>
        <p:spPr bwMode="auto">
          <a:xfrm>
            <a:off x="4763" y="3436938"/>
            <a:ext cx="9139237" cy="36988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a:solidFill>
                  <a:srgbClr val="FFFFFF"/>
                </a:solidFill>
              </a:rPr>
              <a:t>“Greens”: fresh, green, wet materials provide protein (nitrogen)</a:t>
            </a:r>
          </a:p>
        </p:txBody>
      </p:sp>
      <p:sp>
        <p:nvSpPr>
          <p:cNvPr id="118804" name="AutoShape 40" descr="data:image/jpeg;base64,/9j/4AAQSkZJRgABAQAAAQABAAD/2wCEAAkGBxQTEhUUExQWFhUXGRwXGBgYGB4fHxwcGBwXHBgaHR8cISgkHR0lHBoXITEhJykrLi4uFx8zODMsNygtLisBCgoKDg0OGhAQGzcmICQsLCwsLDQvMCwsLCwsLCwsLCwsLC0sLCwsLCwsLCwsLCwsLCwsLCwsLCwsLCwsLCwsLP/AABEIAJMBVwMBEQACEQEDEQH/xAAcAAABBQEBAQAAAAAAAAAAAAAFAAIDBAYHAQj/xABOEAABAgMEBAoFCQYFAwQDAAABAgMABBEFBhIhBzFBcRMiMlFhgZGhscFCUnKS0RQjM0NEU2KC0hZUk6KywhUXY4Pic/DxCCQ04WSjs//EABoBAAIDAQEAAAAAAAAAAAAAAAADAQIEBQb/xAA/EQABAwIBCAkFAAECBQQDAAABAAIDBBExBRIUIUFRkaETMkJSYXGBsdEVIsHh8PFioiMzQ4KSJHLC0iVTY//aAAwDAQACEQMRAD8A7jAhKBCUCEoEJQISgQlAhKBCUCEoEJQISgQlAhKBCHuW3LJ5UwyN7iR5wIVNy+Nnp1z0qN77f6oEKuu/1mjXPS/U4k+ECFUd0nWUn7Y2dwUfAQIVVzS5ZI+1V3NOHXuTAhQq0yWT9+s/7LnmmBCvS2k6zVhR4dSQADVbTia12JqnM9AinSMwuq57d6pL0w2UDQvODey528mLAg4K11MzpbslX2qntNuDxTEoVK3tJKFJV8gcbKEJxOzK0qKG+ZCUcUuLIBNKgCqddaRmnqeiIaBdxwCfFDnguJsBtWGY0wzKFYxMMzCEmqmnGSypSfwKBUK7+wxLJJLgPZbyN+OChzGWu13Ky6tZ2kKznWm3DOMNlaQrAt1AUmorhUK5EajGhJVtF8rPJoJ6VJ5uHb/VAhEWbWYVyXmlbnEnwMCFcBgQlAhKBCUCEoEJQISgQlAhKBCUCEoEJQISgQlAhKBCUCEoEJQISgQlAhKBCpWla7EuKvvNNDncWlPiYELPP6TLMTqmkrOqjaVrPYlJiC4NFyVBIGKGvaUEE0YkZx3pUhLaT1rVXujK+up2YvHv7JZnjGLlQd0gWiv6OQZa5i7MYu0ISIzOyvTDAk+iUayMKm5eS2F/XSjXsMqV/WqM7suR7GlLNc3YFSWq0l/SWo7TmaaQ33iphD8tuPVZz+LJZrjsHNV12Q8s/OWhPL6OHKR/LCnZanOAA4/Kqa1+wBVXrnS6/pS87t47yj5wo5XqTtHBUNXLvT2bnSSdTCTvKj4mFOylUntqpqZTtVhN2pQfZmutAPjCzW1B7Z4qvTyd4qdFiSw1S7I/20/CKGqmOLzxKjpX7yrAk29XBo90fCF9I/eeKpnHepA0kakjsEVzjvRcpwEQoXtYEJQIVO1HA2045gCilJIFK1NMh1mg64dAx0kgYDj7bUyJrnvDRtWZZkQqZZk1kFDDYfcSAKOOqOZUNgBNadMdaaYthdMMXHNHgF38qSGGNsLf4rVLkmzrbQd6R8I4wleMHHivPZzt6YbLY+5b9xPwi3Ty948Sp6R29Vl3dlDrlmfcEMFZUDB54q3TSd4qm/cuSV9QB7KlDwMOblOqb2/ZWFTKNqiauWy39A7MME7W3SIc3LNQMbH0TBWSBW27OnmwOBtWaTTVwh4QdhMPblx/aYONvlXFcdoV9m27aaGU3Lv/APVZw96KRoZlyM9ZpHP4TBXN2hEZbSRPoNHrOS5TlKYfHaEqFeqsbG5Upndq3mCnCqiO1GJbSrJaphL8qdXzzSqe8jEPCNcc8cnUcD6prZGuwK09kXjlZr/48w070IWCRvGsdkMBBVrhFIlSlAhKBCUCEoEJQISgQlAhKBCUCEoEJQIQa370ykmB8pfQgnkorVavZQmqj1CAm2soWMn9Ic29lJSgbT97NkjsaTxu0jdHOnypTxar3Ph84LM+qjbtusxbFqPqynLUcBVqaYo1XoAQCtXbGH6nUy/8mPVvPzqCRpUj+o1CmLKY5TciVbeEmlYQenj4lH3YyvqZj/zJvRus8rDmlOkees/h/flGbJmUhRRwrCleoymgTvoSSek03RinY4jOzTbedv8AeqS9pxsfVFoypSqzVpMt/SOto9pYHiYayCR/VaT6KwY52AQt++UknW+k+yFHwEaW5NqXdhNFNKdiHv6RJQauEVuTTxIh7cjVBxsPVMFHIVTc0ms+iy4d5SPjDhkOXa4c1cULtpVBzSer0ZdI3uE+CRDxkJu1/L9q4oRtcqy9I00rkNND8qlecMGRoG9Zx5D8K2hRjEphvhaSuS37rJ86xP06iGJ/3KdGgG3mn/4tbCxUIdA5wyPNMRo+TWnWR/5ftR0dMNvNNxWyr7/sSPhE2yYN3NH/AKYbk4C2v9bL2f8AsxH/AOM8OaP/AE3gm8FbJ+/95I84nOyZ4IvTeCXya2ed/wB9Pxgz8meHAozqbwT+Bto7XfeR8YrnZM8OBRel8FesRu0lTLLc0XA0pWJQOGh4PjgVT0gb4q80bY3vgtnWtt26tq2ZPjhfOMzZrQadmZszr81KocIK1JxJQVAhJCaajXkiNQbT9A2GYjAG17Kax0ckjg87VbN6rUTymj1sH4QjQKB2Dv8AcsWjwHbzTFX+nk8ptH5m1DzESMk0rsHHiPhTokRwPNOb0lzHpNNHdiHmYg5Eh2OPJQaFm9Wm9J6vSlgdzlPFJhRyENj+X7VTQjY7knKv60umL5Q37JQoeAPfAMkyMwzTxHyFGiOG4qwq8YWKszqAfVcCkdpUFjspCxRFptJEfTX7ZpVeht1m/n4UE9eSZaSFuJQtsmgU06BU+02ojZ6gi8dFDIc1pIO4j8EflWbAxxsMfEfPyoGb5cIKJS4tzYhbaXCehK28ChvwmLuyZm4kAbwSOINxzCuKQ3sOXxrRiTtqZXLvuplH08CDjBUlSUkJxcZLlFgUNTTZCHUdO2RrXyj7sNVifIg2Vhk8nX+LH3/CZaKVBLCZuzUY3wCyppaQFGlaYhmg0odZgiGtzoJzZvWBB1em1D6WSH7g/VxRq7s3bDCjhmEpaI4rT6i/h3KIBy9qkafrMbG21uO+1lTTGgWx5Iw9P2kvlWgU9DTDae9WI+EZ3Zcf2Wc/8KhrjsCq8HOggi05qvTgI7MMVGXJdrRzVdOduV1q07SQOLP4z/qy7Z/ow0izcuOv9zOasK47QrMtfu0mfppViZTXlMrLa6ZZ4V1BOvIEV6I3RZYp39bUnNrIzjqWjsXSRIPqDZdLDxoOCfHBqqcgATxSa8xMdNj2vGc03C1BwIuFr4spSgQlAhKBCUCFzW+N+XnHVydm4caDhfmVCqWj6iB6Tg27BSmvVkq62Ombd2OwJMszYxrWTlrMYk0rmHVlbnKcfcOJZJ10rz8wzOWuPNTVU9a8MG3AD8rmvlkmdbkhlp20pag3VwuK1SzBosD/AFnc8GsVCaU5zDoaZrRnarDtuw/7W7fXFXZEAL7N5w9BtVB1oS4PDzLUpXMtSwq4faWaqJjQ1xmP/DYX+Lur6DBMBz+q3O8ThwQaYvLJpI4OVU+oenMrKj2GvlGttDUu60maNzRb4TRBIcXW8lF+2s65xGQlHMlpuvjWLfTKVn3Sa/M/4U6LE3W7mU1Vj2nM5uB3CdfCLwjsJGXVEipoYOra/gLlT0kDMLJrd0EAkPTsq2oawFhRHeIk5RcRdkTiPK3yg1B7LCVorN0dyy0hfyhbiTtRhAO7XHPlyzM1xbmAHxv+kh9Y8G2bZFWLiSTeakqV0rX8KCMrsq1T9QNvIf5SjVyuwXjkrZLR43yavMVBXdUxIkyhINWd7IDqh29NReWy2uKjgwPwNGncmJNFXSa3X9T+0dBO7WfdJekKTTyeEO5FPEiAZHqTjbijQ5Cqq9JkvsadPujzhoyHNtcOavoL94VR3Sen0ZYne5TwSYY3IR2v5ftWFCdruSgXpPXsl0jesnyEMGQ27X8v2raCO8q69Jj+xlob8R8xFxkSLa48lbQW71D/AJkzXqMe6r9cX+iU+88R8KdCj3lPTpKmdrbPYr9UR9Eg7x5fCNCZvKejSY/tZaO7EPMxU5Ei2OPJRoLd6P3ZvUqaLry0BAl2lKyVkcVCK11UCD2mM89C2nAY03zyOX+V1Ml04hL332IDYOkLgWUtuMlZTXjJVStSTmKdPPGmqyR00he11r7LLlzUme8uBxRdvSaxtZdG4pPmIxnIcuxw5pJoXb1bRpFlCKnhQebB/wDdIUcjVAOziq6HIvU3zs9zWQkn12q+AMBybVswHAqNGmH+VBMCTdqULkFq2JUjAT0YgqvcYuzSY+sHgeBvyt+VYdK3G6Fz13xrNnYh60tM17EkGNMdYcOmt4Ob+bprZv8AXxCtXWsyQZlXp+YlXXWkvJYCHFCqMhjVQUCjiUBQ82+CqmqpJW00bwHFpdcbd2+2pdOEfZnP1o5OaPrMU4tfClpiYa4WXcxgIQRm4ONrFChQBOrH6tYyx5Trc0NDbuYbOFtZGw6vUH03pxiYlOW8wGZS0cTSZmVf+Su8Hml1tPFWE0yIKFBaeapiGUshkkpbHMe3OF9hxF/XUUFwsHbtS0Nt3j+Tzi3ODQhDzPBhx91KW3FN1U2qiMaqYVuCpSK5CMUFJ0sAbckg3sAbgHUcbDEDamF1iue3ivQG5dEmV4lSzqVtBtALZAXjbIdKsWHg1BIASDlrIjuUlJnTGe2pw13OvCxFrWvca9azykFuYf7+Cvz2kiXT9Ghbn8o3Z590Yo8izO6xA5ritonnE2Qo6SXVH5uWTuxKUe4CNX0WNo+5/wCE3QmjFykTfmdOqUqPYXFTkqmH/U5hRosXe9lOxpIwnC/LLQeg5+6oDxijsi3F4ng/28Kpor62uWrse3mJkfMuAnak5KHUfGOXPSSwH7x67FlkiezrBWLSs1p9BQ6gKSefWOkHWDC4ZnwuzmGxUMe5hu0qvY16ZqyChDyjM2fXDiIJdZB1Z+kgc3ZTUfUUOUmVH2u1O5Hy+F04KkSajiuySE6282h1pQW2sBSVDUQY6a1KxAhKBCyWlG8hkLPddQaOqo017a9o3DErqgQsFYFmpl2ENDWBVZ2lRzUT1x4eqnM8pefTyXDleXuLigF/0Ba5RDjhbYUtXCLBpQgAozOr0o3ZMJa2VzRdwAsPf8J9KbBxAudixU9b6iSxIoLTRNOICXHOlSuUa80dmOkAHSVBu7xwHkMFsbCOtJrPIKaTuS4EhybcRLIPrmqj0AV19deiKSZTZfNgaXnwwUOqhgwXK1Vm2HLtJxMSpdI+tmTgTvAUK9iOuOZLVTSG0klvBus8vlZXyvcfudbwGv8AuKc/b7bQPCTqB/pyrY7MRxduUQ2kfJ1Ij5uP41flAhc7BvqVmLRvRLKOUu490vvKI92pEdGKgnA1vDf/AGtHutLIHjtW8gopa35tYpKy7aB/osVp1kGLvpKdmuZ5Pm7/AApMMY67uJV1EhbD/KU6kH1lhHcKHuhJlybDgAfS6pn0zP669Ro7mVmrzzaSecqUe+kByzA0WjafZGmMHVCnlLgsHIzRWqtPm28u2p7YW/K0o1iOw8T/AIVXVb+6ijejSWGtx49aR/bGY5bm2NHP5SjWv3BW2tHsmBmHFdJX8AIU7LFScCB6KprJVYbuNJD6mu9avjCzlSqPa5BVNVLvVxF15MCgl2+tNe8wo11SdeeVQzyd5TN2FLJ1S7I/20/CKGqnOLzxKgyvO0qwLPaH1TfuD4QvppO8eKrnu3r0STf3aPdHwiOlf3jxRnO3r35G392j3R8IOkfvPFGcd68Mg19037g+ET0snePFGe7es7bLQDc4ltKEFwsy9QAMnKCpprpwhjq0zyejLtds53DX+F6Ggfm0MjyiTV1pQJCfk7ZoKVKRU9JOsmMTq+oLi7PP4XCNRITe6abpyf7ujv8AjB9Qqe+UaRL3lXcuRJH6mm5Sh5wwZUqh2uQVhVS71TmNHcoocXhEHoVX+oGGsyxUDGx9FcVkgxQif0eNI5Lr+8NBY7EkGNcWWJHYtHG3umtrHHYONkKF0ildGpxtK/RC8TSz1HONX1AObd8RI8LOCbpFx9zdXFaV2TeFgTjTtS6zMpcIKsRwK4Pj12gkrNegxibJGcoxvZ1XNI3axfV7LdC5r4LtVr5K+xY7zTqW3XZF1p9kgY04HCFVIUM0iroNRl1RTPjlrmvYSBIC07DcfwT7FrLHYslJ23NTEtaS1PqBUlpa0JSkBYxJaIpTIBJGqlcIrWOk+nhilhaG7wDr1ar++9LDnODisg02VKCUglRIAAFSScgANpjpkgC5SVuryXWdUQp1TTLjMmwVoWqilLotDbaEiuJZDYFOciOTR1TdYjBcC91iMANRJO4a9Sc9u/cpbJwobaDNnoLqmwoLeWPnFADFwYNa51NKg0OqFVV3SOz5iGg4AYea5cutxzn6vDZ5oc/f6cQSjA02QaEBsgg7iYa3JNM4B1yfX9K4pIzrvdVv2+nfvE+4n4Q36TS93mraJFuU6dIMwRR1tl1O0KR/907oWcjwjWwkHzVdDZsJCll5+z31A4VST3ouNniA7Oag6hvir4qyEEX6Ru44/wBxUFkzB3huW7sC0HSSxMU4VIxJWnkuo9dPSMqjpHPHDqYWW6SLqnEbWncfwsMrG9ZuHsUZdbCklKgCkggg6iDrBjI0lpuMUoG2sKno0tI2faCrPWomWmAXJepyQvPEgb6HrCdqjHscn1WkRXOI1H5XYp5ekZc4rs8bk9eEwIXB9LN70zoY4FBMozMpKpgkUWoVBwJ1lAGLjbTuzyyzsJdC0/dY6kp7wbsGNkFBPyn5ajjFtRZm0IzyGQdSATVJFFUz1b44mrodGdqvrYT7Hx2LD2OjO3WPhae1ZBqdlygqqhYCkrTnQ7FD/vnjmwyyUsucBrGI/CzMe6J91hJCTfs5RQWkpKzT5ZhUsIR7IGXPnTp1R25ZIq0Bwde3Y1Ak+a3Oc2bXf/twVBy8ThWr5Iha17X1p4R07sqNp/CBGhtEzNHTGw7o1N/Z8U5lKXY8Bh+1Sdkpt4hU18pDdc1qbWqm5Jp5Q8PgiFoc2+64HNaNHext2s5WRezrHkiCppuZm6azk2gHmJNKdsY5amqBAeWs/wBx4a1ifJKNRIbzKvMWs01QNsyTRJpkS+vsbTn70IdTySa3Oe7/AGDmfwqGNzsSTy90RFqzC6kKmiOdEuhlI/M8VRn0eFuxvq4uPBtkvo2DdxJ9k0zeJWEkLOshc4pR/hsJpE9Hmi+HkwDm4ozbC/8A8fyVelGHK1baSn8SZbCfeeWCd+GEPey1nO/3XHBo/Ko4jaefwFfctLgRRawo6yXHWk06MqeEIEHSm7RbyDiqBmdh7FV2Lzyya43mU1z4rpcNfdy3CGOoZnWzWk+Yt+VYwPOAPCyidv7JJ+sUrchXmBF25Jqj2eYUiklOxVlaRZTmdP5R8YZ9GqPDj+lbQ5FA7pKlxyWnT7o84uMiTHFw5qwon71Tc0np9GWJ3uU8EmHDIR2v5ftWFCdruSjOlA7Jb/8Ab/wifoX/APTl+1Og/wCrl+0w6T1fuyf4h/TFvoTe/wAv2p0Ed5RnSc79wj3jFvobO+eCnQW70/8AzOX+7pr7Z+EV+ht7/JRoI7ye9ain7Nm5mmBRmGyADqwBgCle3rhjIGxVMcWIzTzuuxBEGUTm+PwpZLSamnzrCq01oUDU7cjSnaYzyZDN/sfxXFdQnslX2tJEqdaHU9ST4KhJyLOMCP70VDRSbwrCNIMmdanBvQfKsLOSKkbBxVdDlV6VvhJL1PpHt1T/AFCEPydUsxZw1qhppRsVty0WXU0beSo7ODdSD1Z07YUIZI3fc3iCqBjmnWOSE2g0+KJxrWhWRS/Lh1J262aU6xGqJ0XWsAd7XZp/3JrC3H2NvdDrsWqzKTymJhptuXmmy06UlXBmtcKqLAwDMgjZjrGyphknp+kjcS5huML+OsY+HkurRvxBNwVur8ygZkpxxa6oXKNMBRpVSkKewatp4QZxycnvMs8bWjWHlx8AQL+y3vsGlc/abl5YvhMjN/J3ZXgzjIVicxBSVKU3UITkK0rq1c/ZLpJs28rc4Ovq2C1rWOJ/rrI2ohuQCrUk26mQSyxMyqEAhRdaaUSVIUFguOYjhIUBrSMkwmSSM1Je+NxO4nYRbU39lZjXOb9mbb3QOZmrRk3/AJW9/wC4xAVdrjTQHUFDNGs01DPbG5ppqmPoYzmW2dU8Nqq6Rk4texVwzsu+yt5hvJPGmZbVl962RqWnM4hSo1xm6KaKQRyOx1Nd/wDE+B3cEjNexwa4+R/BQi9aeFVLoB4R1dA25ShW2s4UBzmcSoFJ3xroj0Ye46mjEbiNZt4Ea02D7c44DaNx8PBbK6FnS+F1CWUHgnC1whAUV4QCSa6szqGUcivmmzmuLj9wvbCyyTvfcEnEXQLSXYLLaEPNpS2oqwlKRQKqCa0G0ecbckVcr3GN5uLXvuTqOVziWnWueR310FrbiW4UPtMu1Ugqo3UmqFqGHL8JrQp1ajsjlZSpQ6J0jNRtr8QNfEb1lqYrtLhj7rrseUXJWYv5LqDTcy19LKuJdSdxBPYQk9UdXJE/Rz5hwd77Fro35r7b13WyJ9Mww08nkuoS4NygD5x6tdVZjS7bCpWy5hSK4nAGUkGlOF4pNdlE4uukCFzJppp1tyzXElKm20gH1kgJwuJ/NsjyJdJG4VjTcEnjuPouQS5pEw2/1lzqk1ZkxWmFWYzqULA8Rq6R0R6D/gV0VsfcLof8Odv9cLX2NeFt01llpYdUarYd+jWTrKFDkqPONe0GOTUUb2C0wzmjBw6w8xtH9dZJIXN6+sbxijD004+ytT9ZVhFQ6UqClLwmiglQ1I2VAqa0FKZojgbFIAz7nHDVYDdcb+QXQocmNI6aQ/bsQWw7SemCpqz225WXRkpwpxKNa0161dHfGypbHAA6oJe47MB/j+stFRlIQi0Yt7oyq701ixptB7H0oBT7laRiFfFaxhFvPXxXPGV5s6/5WctO707wvCrYYf2KCeKF68KlJBTVQjfHW0xZmB5bzt4A61MlaybWTY+SqN2w40g8MVymdODYlggnctRyi5pmSOHR2f4udfkEsxtcft+7xJ/CHPXmbBqmX4RQ1LmXFOnfhySDujS2hfazn2G5oDeespggdtdby1Kdq8douJAZSpKTq4JnLqIBhZoqJh/4h1+Lv2qmGFvW5lersC03gS6VgHXwrtB2E+UAq6GM2Zb0COmgbhyCqsXRJVhVMywPMlzGr3UiGOygALiN3Cw4lXNRquGlF5TR5j+0KHTwCwO1REZX5Yzex/uH4ukurLbOati40khVHJs1FOKFIB7M4V9VqXC7Y/dV0qUjU1EpXR9JkBQU6sHVVQHgkRmflipBtYD0/aWayXBWU6P5Iegs71nyhZyvU7xwVdLl3qVFxpIH6E9a1fGKnKtUe1yCrpUu9WkXTkx9nR11PiYUcoVJ7ZVdIl7ykF2ZT92a90RXTqjvnio6eTvJ4u9KfuzP8NPwiNMqO+eJUdNJ3jxXou/Kj7Mz/DT8IjTKjvniUdNJ3jxWbn7LC2JmXQAhJnWwKZBIcSzmB16o60VQWlkrtZDD62uvQQSEZPLjsKJi48lQDga0FK4lVPSaHXGH6pVXvncguHpUu9RLuBJH0Fjcs+dYuMr1Q2jgp0uXeqz2jiUOpTqdygfFMMblqoGIB9P2rCtk8FRmtGTfoTCk+0kHwKYczLj+0y/kf8pgrjtCpL0ZqpxJlCj7BHgTDhltvaYR6/pXFcNrUHdsOdlqgLUgA6wtSE76mg741tqqWfEX9AT+SmiWJ+xXkWlaiEcdBfbPrIS6k7ymvjCTDQOd9pzT55p5qmZATq1Hgo5a9TaSlLrLqAgmiUPKKUEgg4WnQpIyJFOmGvpZi05kgIO8Y+bhYpjo5C2wdcf20K0h5lag7KzJQpGYaADSidpSM21qPqgCsZy2RrcyZlwe11h69oDx1pVnAZr2+uP7UVJlbyHJZJDxqThaKFEGlC6muAJPG422hyyhojiEZbN1dlzcf9px9E+KnMn2AXHEehWhbs+dNQkSzb3p4XThVXY41hUk1G3IxiOjDEkt2atY8nXBWgZIeTYkeW0eqy82PkEy26BgXlwzFKCiq4uDNSFNmhpnkdcb2g1ULozrHZd7X3Ec0iWCQXikHkUCVaREwXmRhNTg2kChCesCnWI2CAGLo5Ne/wDKnMGZmuXQ7rT62JVDbctMOuZqUSjAnEo15a+oVpsjgVsTZZy90jWjDG5t5Bc+Zgc8kuAHFQ2hdebnlhc0tDKU5IQgYiATntArqzrs1ReKup6RubCC4nEnUrMnjiFmC6ne0bSxTRLjqVU5RIIrzkUHjC25amDrkCyqK199YXNrTkVy7y2lZKQqlR2gjeKGPRwytmjDxgV0WOD2gjau8yjuJCFeskHtAMeGe3NcRuK4bhYkKtbrOOWfT6zSx/KaQ2mdmzMd4j3VojZ4PitxojfK7IkydiCnqQtSR3AR7ld1e6V7HVNWXMtoBK0pDiQNZLZCqDpIBHXEE2F0LhdhTC30MfOBM2gKLDitTqQeOy5zkdtFA88cKpY2Fz/tvGesNx2OH9jqWCQBhOr7do3eIWwaW1OtFp9FFj6RpXKQrnG2nMoa45LhJSyB8Z1bDsI/sQshzonZzT5FYC1bhrafaQlWNp1wIByCk1qTUaskgmo5tkd6nyq2WNxIs4C/h/XXVo5RO8M2q3pPtjjpk26BtoAqA56cVO4JoevogyZBqMzsT/c11a6XX0YwCEXQt1qXxJcLqKmocaOrLUpCqpUOquZhlfSvmsW2PgfwRrC408Tn6xb1XQ7HvOw4SPlLavVxJLatxxGhO6kcCehlZr6M8bjksEkD29n8rQIUCKggjnEYCLais69gQhU1duUcJK2GyTrIFD3UjUytqGCzXlNbPI3Aqmi6DKRRpyYaHM26QOw1hpyjK7rhrvMK+kOOIB9EPVcYheNEwVK/120u+NKRo+q3bmuZYf6SWq+lXFi3hqTXLBtBPJmW1p9SimhT/boYBV0ZxYQd+p3upEsJxb+fdUJmy7QpnLSzm3jKUv8A/osw9k9HfruHoB7BXD4e8Ry9grUvNTaEALl5ofhZ4JKf5Uk98LdHTuddr2+ZzieZsqlsZOpw9bryz71qQui5N9tB5S1cI4onYKECCXJ7XNu2RpO4WAQ6nBGpwPAIlaF9Wm01DL6uf5sppvKozxZMkebFzR639kttK5xxHFA3dJ49GWJ3uU8ExtGQjtfy/acKHe7koV6T17JdI3uE/wBoi4yE3a/l+1bQR3lVe0lzB5LTI3hR/uENbkSHa48vhWFCzaSoFaRpvmaH5D+qL/Rqfx4/pW0KPxXg0jTfM17h+MH0an8eP6RoUfirLF6A5KThcKUvqcbcQE5ZpwBJSCTyeDB64DRZksbWi7QCD63x87rpQZjKZ0SpjSFOc7fuRb6PTePFc7Q41OnSTNU5DJPPhV+qFnItPfE8R8KuhR7ypGNJcwOW00odAUP7jEOyJCeq48vhQaJmwlWU6Q0LPzjC09Lbp/pIpCjkdzeq8HzH5VdDIwPJSG2JJ2nzqAv/APIlkn+ZvDTfWK6NVR9k2/0u/Buo6OVuzgflNmbRQ3TjY9gVJzLlR08EskU6zEshc/Zb/wB7Rb/yFigMJ/YHuopxxdApnE+TSo+TuNujoLjQAJHT3xeNreq/7f8AuDm8HKzQMHavUEcCrAE082ayrqzlREwhC0kdDhwLT3wv/wBPG7/mAeLSQeH3A8lX/htPW4fGsIfOXImHCC3Lhn1gXgoflFKgdZjRHlSFgs9+d/22/uSY2qY3F1/RF5S6U7wSWVTCGWhrDWIlROsqOVTSgpWlAIzSZTp84vDC4+NtXlirnKdm5rB+FZl9HLKSFF97EM8SSEmvODQkQl2WpDqDBZZtPfe4C9n5AuH5BNHGVBSpWYNMVUjNC+cjLVrBh0MzQNJiFgNTm/kLt0lUKxnRvx2FGrrIQWQeBQ04gltYSkCikGhp0HX1xza7ObKRnEg6xr2FefqmPjkLHFGiYxLMhdtWsGWyRhxEcXGpKUg7MWIg03AmNNPTmV1jh4C59LJscecVgk205MLwuFyZVXJiXqlr86qVI7stcdw0zIW5zLMHedrd6DD+wW7omsFxq8TigV4HHZico4EJcUpKMKDUDUAKgmpFc+mN1K2OGnuwkgXOtOiDWR6sF2thoJSlI1JASOoUjxrnZxJO1ccm5usbal5CkTAxYk8M42KU5KGCVAH2x3x2IaIEsNrHNB9S74WtkN83yB5rs+jGX4OypJNKfMpVSlOXxvOPTrqLP6X7SWTKyCFKQJpSy6pJoeDaAJQD+Imh6B0xmq5uhhc8bEuZ+YwuXFr4XSXKnhpfEWQcWRNWzz15vxbIwUGUGzjo5et7/wBuWeCoEn2ux906Qva28EpnQoOJyRMtZLTvpr7x0REuT3xkmnwOLTgf7+KHU7m648NxwW2suZxupUp1DyGWlOBaRQnGcKSoDIKCULFRrxHIUjmmMMjNmlpc61j4bvC5Hyt+RogHvkItZA7h2Y1MpfmX0JcW44RRQBwjWdeqte4Q/Kc74XMijNgBs1XXNrp3mTUfFXrS0fSrlSjE0fwmo7FeREIhyxUM633JDKyRuOtZud0aPp+idQ50EFJ8x3x0Y8txHrtI5/C0trWnEWQZdiT8qahDyOlskjrwV741iqpJ9RIPn+07pYZNoU0lfmdaObgX0OJr3ih74pJkqmfgLeX9ZVdSxO2I1L6Tl5Y5dJ58KyPEGMbsht7L+X+Ek0I2FFpbSRLK5aHUdQPgYyvyLOOqQUo0TxgUTl76yS/rgPaSoeIjM7JlU3s+yWaWUbEQlrdlnMkPtE82MV7DnCH0s7Osw8EsxPGIV9CwdRB3GsIIIxS7J0QhKBCUCExbKTrSDvAiQ4jAqblRGRaP1aPcHwi/Sv7x4qc929V12FLHMy7J/wBtPwhgqpxg88SrdK/eUxV3ZQ65Zn+Gn4RIrKgds8UdNJ3iojdaT/d2+yLafU98q3Tyd5eJurJj7O32fExP1Cp75RpEveSF1ZP93b7IjT6nvlGkSd5PTdiTH2Zr3a+MQa6oPbPFR08neTv2blP3Zn3BEabUd88UdNJ3ipmbGl08lhofkT8Io6pmdi88VUyPOJU6JNsam0DckfCKGR5xJ4qM471ME01RRVXsCEoEJq1gayBvNIkAnBFrqi/bssjlTDQPNjTXsrWHtpZ3YMPApgiecAUNmr7SSPrsXsJJ8qRoZkupd2beaYKWU7Fjr23xQ8thTKVpUyvGFKoKjKlKVyNI7GT8nuhDxIQQ4WsFvpInwuzrrWTs2tKi4w6y03MIS+Fu6sQASumYAJTwR/KYw9E10dpGklhtYY2OHO615WhY5zZbXvuWZnbUQamYtJ1z8EujD1YtUao4Hf8ASgA8XG/Jc9sZ7LLeaHJtmz280Si3V87y69ZpUd0PNNWP1OkAHgEzopji63kqto3wfcTwbYQw36rQw5dJ1+ENiydEw5z7uO861ZlMwG51nxR/Rld8lXypxPFGTVdp2q6tQ6SeaMOWKsAdC069vwkVk2rMHqtfei1iy2EtDE+7xGkDXU61bk6+bVHJo6cSvzn6mN1k/j1WSGPONzgMVz1dhLfmZeSaViUFBpZGdXXCVPKHOEpoCeZEenpHZ93kdbDwaNQ/J9V04Tf7t/tsX1hLMJbQlCRRKUhKRzBIoB2RtT1xzTw46xNyEygBSaON0VXDiNKgnZiSrL2TzQiphbLEWOS5WB7SChN3LSCW8CieCBwJUrlNn7l7mI1BWpQpt1+Xq4Luzh1sSBgf9TfPaMR7cyVlzcY+/iFVvFcJl8lbR4Jw7AOIT0jYekdkNpMrSRfa/wC4c1aKrczU7WEKsOz3JOTtEKpwgATVJyoUmhH8SuqOhLM2omhLcMef6XoaOQOpnvb/AH9dZy6l4W5bEHGiqprwiFFKxlq6R0ExqraN89i11vAi4XLnhdJgV0Gx74SjmXDkHmeAT/MAExwZ8nVDNeZw18sVgkppBs4LSNOBQqkgjnBqO6OcQQbFZyLYp0QoUExJtrBC0IUDrxJB8Yu2R7OqSFYOIwKEv3PklVqwkV9UkeBjU3KNS3tpoqZRtQ2a0dSiuSXEblV/qBjSzLNQ3Gx9PhMFZIMUOf0Yo9CYUPaQD4EUjQ3Lju0zmmCuO0IfMaM3hyHm1bwU/GHty3Ees0jmmCubtCpquBOozTgJ/C5TxpDhleldqN+CtpcRxTRZ1qtahMZeqsqHcTE9Nk+THN4WU59O7cvFW1arfKL4p6zdfFMApqB+FvQ/tHRU7sLcU9GkKcSc+DPQpHwIiDkemOF+KjQ4yrLWkuY9Jpo7gof3GFHIkOxx5fCqaFmwlTp0nObWEe8Yochs2PPBRoLd6na0n+tLdjnxTFHZC3P5ftVNDudyVpvSaztYcG4pPwhRyHLscOaqaF29eK0mtbGHOtQESMhybXhGgu3pDSa19w57wg+hyd8cEaC7emq0nN1yl106VgeUSMhv2vHBGgnemnSej93V/EH6Yn6G7v8AL9qdBPeUJ0oH92H8X/hF/oQ//Zy/anQf9XL9pn+Z6v3ZP8Q/pifoTe/y/anQR3lVmdJcweQ00nfVXmIYzIkI6zieSsKJm0oe9f2dJycSnoCE+YMaG5JpRsv6pgpIhsVdd8Z5WXDq6kpHgIYMm0o7Hv8AKto0Q2JBy0Xsx8qVux07soLUUfdHBFoW7uSkF1ZtSqmXeVz4iEn+asV0+naLB4HNR08YGIROUuVM/uzSel1wnuQad0Zn5Tg759B8pTqlnePoEal7rToFEuSzPPwbQ8SmsY319KTra53mf2lGeLaCfVUrR0dvrxOGZS44c+MkiuXPU7tUOiyzE2zQyzfNXZWNGrNsFLZ0gmas+WbeJHBTHBKoaEVJATntqpAhssjoaiRzNrc4en+CuzO4mizxi1W5+6tmS4HDKIOwFw4juSnM9QjHFX10x+wctXFcJtRO/qoLa1myCGlKLLzVUngy4uilqpxcKDUkVpUkAUO2NcE1W94GcHa9dhqA8TqHC6cx8pda4O//ACq10LlLmMLr1UM6wPSWOjmT09nPDa/KbYbsj1u5D9+CtPUhn2tx9l0S1bTblW0IQnEsjCyyjWojUBzJG07I8/DA+ocXE2GLnHZ+1z2MMhufUrI2pPKl1KKlJctB5NKjky6NdBzUFTXr39WGJswAAtE3i8/3x5a2NDxuYOZTtFt6pSUtAKeSSgp4Jt4nkKWeO4oH1jt1pA25x3IWkC7sTy3D0W1gIGtfTcNV1jdL6mBZMyX04hhojnDijhbUOaiiDurAhfOcxLTlmOJWTksCp5SFc6FV2j/xHOY+mrmFo2ehHiFmDo5xbcj9j3sbJGBz5Mra24MbB9k5Kb8BzRhnye8dZueN41O9dh90iSnO0X8dv7RGfeUqRtBa8GIrAOBWJOSGdRoKjbq2xSFrWzQht7W2ixxK7dGAKE2TLoXTlnJNCnUBxTnGKq5p5gCNVBC67KE7KghhsBzXBnqHiSwOCgtHRmg5svKT+FYxd4pTsMXiy24f8xt/LUrMrj2gga7kz7Jq0a9LblD30jaMqUkos/mP8p2lQuxXpte1mOVw1Pxt1HbTzg0fJ8vVt6G35R0dO7C3FSS2kiZSeOhpY3EHuPlFX5FgPVJHNQaJhwKLymk5B+kYUOlCge4gRkfkN3YfxH+Up1CdhRiWv7JK1uKQeZSD4iojI/JNS3AX9Uk0ko2Ig3eiTOqYa61U8YQaGpHYKWYJB2VclrUZc5DzavZWk+BhL4JWdZpHoVUxuGIVsQpUSgQlAheFIOsCJuUKBci0dbaDvSPhFhK8YOPFWznb1Ucu7Kq1y7PuDyhwrKgYPPFWE0g7RUarryZ+zt9SaeEWFdUjtlT08neUJudJVr8nT2q+MW+o1Xf9lbSZd6aq5ckfqB7yvjFhlOq7/sjSZd69FzZL7hPar4xH1Kq7/sjSZd6jVciSP1P86vjFhlSq73IKdKl3pC48l9z/ADq+MH1Sq73II0qXepUXPkh9nT1lR84oco1J7ajSZd6lN1pP93b7Irp9T3yq9PJ3lKi7soNUsz7g8xFTWVB7Z4qOmk7xVlqzmU8lpsbkD4Qp00jsXHiql7jiVYS2BqAG4RQknFVunRCEoEJGBCqTNpstiq3W0jpWB5w1kEjzZrSfRWDHHAITPXvk0ivygbkDET0aiBGqPJ1Q49TjqTm08h7Kyd2Zwmz55eaiHEu5661CqmlNqY7VVGBURN8CPwvSQtvSyNVQ3qmX14JRhDS1ay2gFe8qIyHTQb4NAhhbnTvJA3nVwXH0djBd5utFYFx+Pw06rhXdeEmoHNiJ5R6NW+OfVZU+3o6cZrd/xu91nlqtWbHqC1bswo8VkAkZYjyU9nKPQO0RywwDXJ+z8efuswAxcsTbt5W5dagweHm1cQvECiBXkJAyyOwdZJjs01E+ZoMgzYxrzd/ifnhZbIoC8fdqbuWJmJ8pQtAOJbhq85Wtc64B0VzJ2mmwZ9lsQLg44Dqj8/G5bAy5B2DAIZGlNX1BoOvC5N2dR04lsLLNdpQEoKCemhKfywIXmniXWqylKQK8G624ofhBIz6KlMQRcWQsP/jSFLwP4Fy7wBacoCkYgKtueqraCdefNHkNGc1udHcPbiNvmN43rj9EQLtxGPyEFt7RyhVVSysB9RVSnqOsd8bKbLLm6phfxGKdFWkanqCwLOdbkbQlXEEOJAWAM6hSTQimv6ONUszJKiGVhuDq/uK71JI2Smkzf7+sql2b2y6GkNvoUhSBhDreRIrlXCQfHVEVmT5nPL4zcHYVxZqd5cS0+i2NmXhll0wTaVV9FyiVdVcJ8Y5E1HMzrR8NY/KyPheMWo8IwpCUCFBMSba+WhCvaSD4xdsj2dUkKwcRgUJmrnyS9bCR7NU+BjUzKNSzB/HWmiplG1DJjRzKK5JdRuUD/UkxpblmoGNj6ftMFbIMUOmNGKfQmCPaQD4ERoZlx3aZzTBXHaENf0aTA5LjSt+IeRjS3LcJxaQmCtZtCgFybQbzQR+R2nwi/wBTo39bmFbSoXY+y9TL2w1q+Ue9j8zEF+TpO77fCL0ztyd/j9rIHGS7vUx/xiNEye7Aj/y/ajoac7uKaNIM6jJSW6/iQQe4iJ+kUztYJ4qdDiOCna0mTHpNNHdiH9xijsiQ7HHl8KpoWbCVZRpPXtl09SyPIws5Dbsfy/aroI7yttaTm/Sl1jcsHxAhTshv2PHBUNC7YVYTpKltrbw6k/qhZyJN3hz+FXQn7wnf5ky33bvYn9UR9Fn3jn8I0J+8Jw0jyvqu+6PjEfRZ94/vRGhSeCcdI0pzO+6PjEfRqjw4qNCkUS9JUsNTbp6k/qi4yJNtcOfwpFE/eFXc0nNeiws71AeRi4yHJteOCsKF29V16T+aW7XP+MMGQt7+X7VhQ/6uSiOk9eyXT75+EW+ht7/JToI7yic0mveiy2N5UfMRcZDj2uPJSKFu9VjpIm/UZ91X6oZ9Fp954j4VtCj8VXf0gTitSkJ9lA86xduSKYYgn1VhRxhUHb2zigQZhefNQeAjQ3J9M3BgTBTxDYhj064vluLVXXiUT4mNDYmN6rQPRMDWjAKvDFZXZOyH3UlTbS1JAJKgk0y157T0QmSoijNnuAKo6RjTYlaa5QHyG0v+knuDlIxVptPD5/C6NN/ypPL5XTpCRbZThaQlA5kin/mPLSyvkdd5uvJueXG5KD3hvVLS9UrVjX92jM/mPo7j2GNdLQTza2iw3n8b06Kne/WOK59bd75ib4iSGWtRSk0H5lbR0Cm6O9T5Ohp/uP3O/sAt8dOyPWdZQN0IJShkLUTQEnWpRyokDUObae6Nrc4Auk/wPFOF8XLsF1rtNyrQGEF1QBWo5mvMOYCPJ1ta+oedf2jALkzTukd4IBf6ypZcsuYa4PG2sJUWyKEkgFKqZYhUHnjdkyonbMIn3sRqv7jwT6WR4eGOwK3P/ptZIkplewv4fdQgn+oR6RdJdYmpdLiFNrSFIWkpUk6iFChB6oEL5QvdYj9jzi2KhSFDEgkAhxokgBadWwgimsGkIkibLqds/rgpbmh+oond29epIeS0funqlv8AI5ymx0KxAbI5FVk/aW38W4+rcD6WWSWn8L+Ix9RtWoknyqbo4nAX5emSgpJLalZpUNfFcrqEYQ0Ng+03zXeR1jd6Lp5EcAXx3WIuRdVt92YS/U8CQjCDTjEqFerCe2OrlKufCxhj7Wu/D5WKsldCQ0Y/CLzmjFJNWnykcy017wR4Rkjy44D72cDb5Wdtce0EKcubaDFeBXUDVwbhST1GkaRlKjl/5g4i6aKmF/WHJMFq2swOMHiPxt4h2084to+T5cCPQ2R0dO/C3FSy+kmZSaONtK6lJPifCKuyLCR9riOag0TDgUXktJjR+lZWjpSQod9IySZEkHUcDy+Up1C7YUZl78SSzThcPtJUO+lIxvyXVN7N/UJJpZRsRSWtuXcyQ+0o8wWmvZWsZn0szOswj0SzE8YhXG3kq5KkncQYUWkYhUIIT6RVQlAhKBCatAOsA7xEgkYIUJkWvu0e4PhF+lf3jxVs929VXrAlVcqXaP5BDG1c7cHnirCaQYEqsu6Mkfs6Oqo8DDBlCpHbKtpEveUK7kyR+ppuUr4xcZTqh2uQVtKl3qM3Ekfuj76vjFvqtV3uQU6XLvXv7CSP3R99Xxg+q1Xe5BRpUu9O/YiS+5/nV8Yj6pVd7kEaVLvXqbkyQ+pHvK+MQcp1Xe5BGlS71Ii58kPs6esqPnFTlGqPb9lGky71abu9Kp1S7XuD4Qs1k5xeeKoZpD2ipTIy7ettlO9KR4xTpZn7SeKjOedpVN+8Ek3reZy2JIPcmsObR1T8Gn291cQynYUKmtIUmjkBa/ZTT+qkamZHqXdaw9fhNFHIcUEmb+reJSxJpUrZiBWexIHjGxmSWxC8kthwThSButzvwgibqT0wsrUzhKzUlVEAfl1jsjaa+lhbmh17evNO0iJgtf8AKPSGjI0BefAO1KE1/mNPCMMmXB/02cfj9pLq7uhaezbmSjJBDWNQ2uHF101V6o5s2UqiTUXWHhq/azPqZHbUeJCU7AkCvQAIw63HxSMVzi7rgNn2k4nihSlUHNlUDvj09QCKiFpXraYWpn3/ALUhtt35mJj5tocEk5USarPPxtg3ARanyVDD9z9Z8cOC40dKxmt2tZM688/++eOrs1LUrVmWa9MKwMoUo1zpqHSTqG8wqaeOFuc82VXvawXcV0+6Fy0yxDrpC3tlOSjdznpjzVflN0/2M1N5lc2epMn2jBFLZnlrxS8rm6clr9FoHWVH16ak68wdUZqeJrbSzdXYNrvLw3lKjaB9z8Pdc3vXaKEoRJS5xNNZrWPrHNp6QP8AvUI9FRQvc41Eo+52A3BdGBhJMjsTyC+kNGF3BI2cy16axwrvtuAVHUAlP5Y6S0rVwIXEtK7Spa2GJlYBZfZ4GqtQUKihyyHGR1FXMYxZQhMsBAxGvgkVDM5hsshO3RYmirgay0wnlsqHF3p/CfWTUdAjlx5RlgA6T72HB2318fA61mbUPj62sb0Hs6Sm5GYYW8lYZQvMg4kBKqBZyyTlz01RtfPT1UTmxkZxHkbjDzXQpKmPpQ4HzRm3p0SFoOLUhSm5hKV1QrCQRkabDnWoPrCM8cRq6UNB1tNtetNynTZz9W3Wi1nX1llkDh8PQ6ih95PF7owS5MnaOpfyP4OtcR9K8bOC0UraTLn0bra/ZWk+BjnvhkZ1mkeizuY5uIVqFKqgmpJtwUcbQscykg+MXZI9hu0kKwcW4FCpi6EkvXLoHs1T/SRGpmUaluDz7pgqJRtQuZ0cyijVJdR0BQI/mBPfGlmWagY2Pp8JorZBih0xoxT6Ewoe0gHwIjQzLju0zmmCuO0KorRo8M0vorsyUO+GjLcZ6zDyV9NacQoxdG00ch73XlDxpFvqNC7rN/2hTpEBxHJPRZtspOS1mn+ok+JiDPk12IHAqM+mOzkmqftpvMhwgZ8lC/AEwBmTH4W4kItSuTP2rtROSmlV6WD8ItoFAcHf7lOjwHbzXir72gnNTSQOlpQ84kZLo3YO5hGiwnA801WkWcTkptob0LH90AyNTHBx4j4U6HGcCUk6S5ra2x7q/wBcSciQd48vhGhM3n+9F7/mXM/ds9i/1xH0SDvHl8I0Fm8pv+ZU192x7q/1xP0SDeeXwjQo95/vRPa0jTisg0yrchfkuIORqcYuPEfCg0UY2n+9E435tBWplHU0vzJiPpVGMXHiPhGiwjbzUSr02orkoWPZZ+IMW0CgbiR/5ftT0EA/yvUTFsuDIPj8oR4gRBZk1m7jf5QRTN3e6emxLXcyUtxIPrPU8DEGqyczADgo6WnGA5KVvRvMLNXX0A7TxlHvpFTlqFupjDyCg1rBgEWkdGrCacK444eiiR2ZnvjJJluY9RoHP+4JTq15wCPyN1pRrksIrzq4x/mrGGSvqJOs8+3skOnkdiUWbbCRRIAHMBTwjKSTrKUTdOMQoQe0b0SjPLeTX1U8Y9ia0641xUNRL1W8dXunMgkdgFnH9ICnFFEpLLcVsKgTuOFOdOsR0G5IawZ07wB/bT8LQKMN1yOsgl5LWni0oPvNNg8UsIUnGQcjUCpApXWY20lPSh46NpP+o4fj2ToY4s77RfxTbISf8HmuLXE8gDpNW8h0w2a2ms14A/ldhmqlf5/CqS91Zx88WXDKDqxcUdeKqz3xLq+mhxfnHj7alyjPGzE3/uC09k6Nm00Mw4V/hRxRuJ1nqpHNny092qJtvE6z/cVmfWk9ULYNtsyzYSkIaRsAyqega1KPWTHJJkndc3J/uAWQlzzc61nbfvOlHFUvgUbaZvKHMlH1VfWXn0CN9LQl2sDOP+0eZ7XkNXitEUBOsC/t+/RYu174KU2WJZHAsnI51WqvKKldO3b0mOxBk5rXdJKc53IeQ8P4LYymAOc/WV0fQro0JKLQm05CipdpQ17UuqHNtSOvmjprSu6QISgQg17LtMWhLqYmE1Sc0qHKQrOi0nnFdxzBgQvnK8Fkz1lOBE02XWQr5p4FQ1/duDNCiBmg82ojOMk1Gx9y3UTwPmMD7+KS+EHDV/bQjNn3pbeQUFaXULThKHKNu5ihFT824T0YeuOHLQPidnAZpGu41t/+w5rC6AtN7W5j5HNULbkVTNn4VBQmJPWFDjFs6ldaQDvQY2U8ojqLg/a/dhf/AD7r0QcKmmDhi1Z+6t0FTja3A6EYVYQCmtTQE7RQZjnjTW5RFM8NLb3F8VyJqkRECylntH02jNIQ4Pwqz7FUiseV6d+Nx5/pQ2sjOOpUC7PyuRMw2Bz4sPVXKH5tJUd08L/KvaGTcVelNIM4gUJQ57aP0kQh+R6Z2Fx5H5uqOo4yjEppOP1kuD0oVTuIPjGR+Qx2H8QkuodxReW0jSquUHEb0g+BjI/I1QMCClGikGCIsX0klanwPaSoeIhDsmVTex7JZppRsV1q8EqrVMM/xEjxMJdRztxYeBVDDIOyVcbmkK5K0HcoGEmNwxCoWkbFMIooSgQlAhKBC8KQdYguhRiWQNSE+6Itnu3qc4r1TCTrSk9Qgznb0XK8+So9RPuiDPdvRnHenpQBqAG4RBJOKi6dEISgQlAheKNNeW+Aa8EIfNW7LN5LfaB5sYr2DONDKSd/VYeCY2J7sAhMzf2STqcUs/hQfE0EamZJqXbLeqaKSU7EIm9JiNTTClHZiUB3Csa2ZEd2328k1tCe0UMevfaDlcIQyn1iAkCv4nDSNDcnUbMSXHdjyCaKeFvj/eCov43snpp6YO1DCVKG7EaJ7AYe3Nj6kYb4uIHLWeYVxZvVaB5qeVu8/UFqQO+ZVXrw8QdoMUfWRWs+b/xH51+6q6Zvafw/ijaLsWg6MLkyhlHqNCg7EBIPbGI11Gw3YwuO8/u6T08LdYbfzSmtHbCGXFF1wrShSgTQJBAJqRTVlzwMyzK6RozRa480CseXAWVywZLBJyDeR4R0PHqCnB2UQImrlvLM/c3N46vyV2609FQ23/lamdnm2hidcSgc6iB2c8caOJ8hswXXmGtc7UAsvaekOWbqGwp1XQMI7T5COlDked/X+0cStLKN5x1LF2ne6amVURxK5ANg4iObFmrspujsw5Oggbd2vzw4YLYynjYNfND27vzC3EtpQVvrNA0nNzPOqgOSPapzxrjma/qYb9npv9E5rw7BdluBoTS2pD9oFK1DMS4zSDsxq9L2RllrIyhyuuzpSAAAKAZACBC9gQlAhKBCimZdDiShxKVoUKFKgCCOkHXAhcovfoOl3iXJJfydZz4NXGbO70kd46BAhYOVu3adlP8ACTDDjkvhKHFt1cSGxU4ss0hOvjAZV54x1dKJYyG6jiPNPppeiffYcUPfP+GzGNBWuUfGJtTa9XQPRURzKBqKdMYy3TYs02D24gj+I9EqvpNd24HD4Wks+/UoqgU8oe23Q9ZTxfCOXLkqoGDeB+da47qWQYBH5O1WHR8262voChXrGuMMlPLH12keiQ6NzcQmzNiy7nLYbV0lA8aRLKmZnVeR6oErxgUKmLjySvqsPsqUPONLcqVTe1f0CaKqUbULe0aS55Lro34T/aI0ty3NtaOfymiuftAQt3Ri56Mwg70EeZjU3LjNrDxTBXDaFSc0bzQ1KaP5iP7YcMtU+0Hh+1cVsfiqb9xJ1P1QV7K0+ZhrcrUru1b0KuKuI7VEm7NoI5LTo9lXwMWNdRuxcFPTwnaFIEWo2chN9iyPMRIbRSYZp4KbQO3cl7/jtpjLG/XmKP8AjFTR0W4cf2q9DBuCX7RWkDy3q9KP+MRodEdg4/tHQwbgku9lop5TqxvbT5piRk+jdg0cT8o0eE7OaYm/M8Prq70I/TEnJVL3eZ+VOixblKm/06B9Ik/kT8Iqck0u7mVGiRbkv2+nfXT7giPpNNu5o0SLco3L8zx+upuQjzEWGSqUdnmflSKWLco/2wnlZcOvqSnyEW+nUo7A5/KnRohsUS7cnlmnCvk8wJ8osKWlbrzQp6KIbAvUN2grUJs1/wCoawE0bcc3ki8I3clI3dafcH0LlPxmncoxU19Iw9Yen6UGeIbVfltHc2rlcGjeqp/lBhD8s04wufT5SzWRjBFJbRifrJgbko8yfKMz8uDss4lKNduCKSGjphBBU66o9BCR3CvfGaXLMrxYNA5pbqx5wARuUutKNmoYSTzrqo/zVjE+vqH6i7hq9kl08h2oshASKAADoFIykknWk3uqs5arLQq46hG9Q8NcMjglkNmNJ9FdsbnYBZ6e0hSiORjdP4U0HaqkdCPI9Q7rWH94J7aOQ46lmrVv05NAy7baW0ukIJJKjRRA2U8DHSgyUyA9K51yNe4LXDRAOBJ1qa9826wuWlJZSythnCSgZkroDkKkZAH80TSxxytfLKBZx2+C6tfmANidgAgBu5NL+cf+aG1cwvD/AFcY9kadNp2fZHr8Gi/tqXO6aMam6/JF7v3KMwoBhp+b/GlPBMje4vX1UJ2RfOqZMAGjx1nhh7qbyO8OZXUrC0Qqw/8AuXwynL5qTGGvtOrqpXNsi7aVl7v+4+OvlhyUiIYnX5rod3rsSskkplmUt15Stale0o1J6zGgABNsjEShKBCUCEoEJQISgQlAheEVgQuWXk0cON4vkaEPSy1Erk3CE4MVSSyv0czyTq2GMU1JnOz2Gzt/zvH9rWqKozW5rhcbvjcuZz+jdzFREvPNZ8lUvwo6KLaNKdsAkqGanNB8r/Cgshdrabef+VWb0SWopKlplzQHIKUlKlDnCSajcaGNbTcXKzuFjZU3rCtiT1szaANqQpSe1NUwqSmhk6zQfRLdEx2IULF+J5olK14iNYcQKjsoYyPyTTO2W8ikupIjsV9nSXMDlNNHdiGXvGM7siQ7HHl8JZoWbCURY0nJqMcuQNpSuvcQPGM7shnsv5JZoTsKJMaRpU0xB1O9INOwxndkaoGBBSzRSK41fmRP1xG9C/hCTkqqHZ5hUNLKNitIvXJn7Q31kjxELOT6kdgqujyd1WW7flVaphn+In4wt1JOMWHgVUwyDsngrSJ1smgcQSOZQOvVthRieMWngq5pGxSB5PrDtEVzTuUWKcCD0xGChecEPVHZE5x3qbrwspOtI7BBnHei5TTKIOtCfdHwiekdv5ozjvTWpRtAolCEjmCQIl0j3G5JKkuJxKkKkjWQOyK2JUa1SdtyWSSFTDII1jhE17Kw4Us7hcMPAq4iedh4Kuu9MmPtDfUqvhDBQVJ7BU9BJ3VVfvvJJ+ur7KVHypDW5LqndnmFcUsp2Ki9pGlByQ6rckDxMObkaoOJA9VcUUiHTGk5P1cuo+0sDuAMaGZDd2n8AmChO0oa9pLmDyWmQOkKP9wjQ3IkO1x5fCYKFm0lDH75zzpoHSK+i2kDwFe+NTcm0sY1t4lNFNE3YqzktPvHjJmFe0F07TkIYH0kWBaOCsHRNwsqrVkKJIU4yimRxOp8ASe6GOqGgagT5AqxkGwHgjVkXTSoYphbracWEFMu4pKukLw0pFJpZgLxsv6/haoWxuF3ut6La3QuTgcxSrbr7tKB11BbZbr6VSKk9CandWsZXNqar7XjNbt3rSHQwa2nOPJbGz9FsxVRftApC1FS0y7QQVV/1FEkZUAyyAEaHUEJINsNWu51eV7LmTR9K/PditZZVwbPYOJMula9fCO1cV2rrTqjW1oaLNFlcADBaUCLKV7AhKBCUCEoEJQISgQlAhKBCUCEoEJQISgQlAhKBCgmJRtzJaELH4kg+MCECnbhWa6SVyTFTrIQEntTSBCB2hobspwHCytona24rLcF4h3QIQCZ0BSh+jmphPtBCvAJgQgs1/6fnR9HOoV7TRT4KVAhCJnQTaAPEcllj21A9hR5wIQ57QxaoOTLaukOo8yIEIe5ostYfY19S2z4KgQqj2j600a5KY/Kgq/prAhVxdO0hqkp0f7Dv6YqWg4hRYL03btJP2SdH+y6PKI6Nu5GaNyiTY9oE0DE2SNdG3PhB0bNwUZo3Kb/AAW0yMPyeeI5uDdp2UiOhjvfNHBGY3Gyllrl2o4aCTm/ztrSO1YAi2Y3cpsFOvRzataGTePYR21pE2ClRO6O7TSaGRf6k1HaKiJQpGNGtqK1STv5qJ/qIgQrLeii1j9kUN7jf6oEIlK6FbUVykNI9p0f2hUCEds7QXNA1cclacxLqqe7grC3McR1reVvyCqkE7UfZ0JkD/5TCdtRKAnqLjivCFOpr9o8fiyoYydv96WReV0RtgUcnZoitSGuDaBP5UV74oKKPEgX4+5KjoG7f7jdE2NFNmA1Wyt087rriv7qd0PZE1osPj2smBgC0dm3elZf6CWZb9htIPaBDLBWROJQlAhKBCUCEoEJQISgQlAhKBCUCEoEJQISgQlAhKBCUCEoEJQISgQlAhKBCUCEoEJQISgQlAhKBCUCEoEJQISgQlAhKBCUCEoEJQISgQlAhKBCUCEoEJQISgQlAhKBCUCEoEJQISgQlAhKBCUCEoEL/9k="/>
          <p:cNvSpPr>
            <a:spLocks noChangeAspect="1" noChangeArrowheads="1"/>
          </p:cNvSpPr>
          <p:nvPr/>
        </p:nvSpPr>
        <p:spPr bwMode="auto">
          <a:xfrm>
            <a:off x="903288"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30" name="Rectangle 29"/>
          <p:cNvSpPr/>
          <p:nvPr/>
        </p:nvSpPr>
        <p:spPr>
          <a:xfrm>
            <a:off x="1457325" y="1189038"/>
            <a:ext cx="7681913" cy="276225"/>
          </a:xfrm>
          <a:prstGeom prst="rect">
            <a:avLst/>
          </a:prstGeom>
          <a:solidFill>
            <a:srgbClr val="6CB33F"/>
          </a:solidFill>
        </p:spPr>
        <p:txBody>
          <a:bodyPr>
            <a:spAutoFit/>
          </a:bodyPr>
          <a:lstStyle/>
          <a:p>
            <a:pPr algn="ctr" eaLnBrk="1" fontAlgn="auto" hangingPunct="1">
              <a:spcBef>
                <a:spcPts val="0"/>
              </a:spcBef>
              <a:spcAft>
                <a:spcPts val="0"/>
              </a:spcAft>
              <a:defRPr/>
            </a:pPr>
            <a:endParaRPr lang="en-US" sz="1200" dirty="0">
              <a:ln w="12700">
                <a:solidFill>
                  <a:srgbClr val="1F497D">
                    <a:satMod val="155000"/>
                  </a:srgbClr>
                </a:solidFill>
                <a:prstDash val="solid"/>
              </a:ln>
              <a:solidFill>
                <a:prstClr val="white"/>
              </a:solidFill>
              <a:latin typeface="Calibri"/>
              <a:cs typeface="Arial" panose="020B0604020202020204" pitchFamily="34" charset="0"/>
            </a:endParaRPr>
          </a:p>
        </p:txBody>
      </p:sp>
      <p:sp>
        <p:nvSpPr>
          <p:cNvPr id="31" name="Rectangle 30"/>
          <p:cNvSpPr/>
          <p:nvPr/>
        </p:nvSpPr>
        <p:spPr>
          <a:xfrm>
            <a:off x="1457325" y="3803650"/>
            <a:ext cx="7686675" cy="277813"/>
          </a:xfrm>
          <a:prstGeom prst="rect">
            <a:avLst/>
          </a:prstGeom>
          <a:solidFill>
            <a:srgbClr val="996600"/>
          </a:solidFill>
        </p:spPr>
        <p:txBody>
          <a:bodyPr>
            <a:spAutoFit/>
          </a:bodyPr>
          <a:lstStyle/>
          <a:p>
            <a:pPr algn="ctr" eaLnBrk="1" fontAlgn="auto" hangingPunct="1">
              <a:spcBef>
                <a:spcPts val="0"/>
              </a:spcBef>
              <a:spcAft>
                <a:spcPts val="0"/>
              </a:spcAft>
              <a:defRPr/>
            </a:pPr>
            <a:endParaRPr lang="en-US" sz="1200" dirty="0">
              <a:ln w="12700">
                <a:solidFill>
                  <a:srgbClr val="1F497D">
                    <a:satMod val="155000"/>
                  </a:srgbClr>
                </a:solidFill>
                <a:prstDash val="solid"/>
              </a:ln>
              <a:solidFill>
                <a:prstClr val="white"/>
              </a:solidFill>
              <a:latin typeface="Batang" panose="02030600000101010101" pitchFamily="18" charset="-127"/>
              <a:ea typeface="Batang" panose="02030600000101010101" pitchFamily="18" charset="-127"/>
              <a:cs typeface="Arial" panose="020B0604020202020204" pitchFamily="34" charset="0"/>
            </a:endParaRPr>
          </a:p>
        </p:txBody>
      </p:sp>
      <p:sp>
        <p:nvSpPr>
          <p:cNvPr id="24601" name="TextBox 8"/>
          <p:cNvSpPr txBox="1">
            <a:spLocks noChangeArrowheads="1"/>
          </p:cNvSpPr>
          <p:nvPr/>
        </p:nvSpPr>
        <p:spPr bwMode="auto">
          <a:xfrm>
            <a:off x="1457325" y="1173163"/>
            <a:ext cx="7399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a:solidFill>
                  <a:srgbClr val="FFFFFF"/>
                </a:solidFill>
              </a:rPr>
              <a:t>Carbon provides the energy food for microorganisms</a:t>
            </a:r>
          </a:p>
        </p:txBody>
      </p:sp>
      <p:sp>
        <p:nvSpPr>
          <p:cNvPr id="24602" name="TextBox 32"/>
          <p:cNvSpPr txBox="1">
            <a:spLocks noChangeArrowheads="1"/>
          </p:cNvSpPr>
          <p:nvPr/>
        </p:nvSpPr>
        <p:spPr bwMode="auto">
          <a:xfrm>
            <a:off x="1457325" y="3789363"/>
            <a:ext cx="763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a:solidFill>
                  <a:srgbClr val="FFFFFF"/>
                </a:solidFill>
              </a:rPr>
              <a:t>Nitrogen materials provide protein that microorganisms need to break down the carbon food</a:t>
            </a:r>
          </a:p>
        </p:txBody>
      </p:sp>
      <p:sp>
        <p:nvSpPr>
          <p:cNvPr id="118809" name="TextBox 8"/>
          <p:cNvSpPr txBox="1">
            <a:spLocks noChangeArrowheads="1"/>
          </p:cNvSpPr>
          <p:nvPr/>
        </p:nvSpPr>
        <p:spPr bwMode="auto">
          <a:xfrm>
            <a:off x="7221538" y="2921000"/>
            <a:ext cx="186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1200">
                <a:solidFill>
                  <a:srgbClr val="000000"/>
                </a:solidFill>
              </a:rPr>
              <a:t>A little weathered is best!</a:t>
            </a:r>
          </a:p>
        </p:txBody>
      </p:sp>
      <p:sp>
        <p:nvSpPr>
          <p:cNvPr id="118810" name="TextBox 8"/>
          <p:cNvSpPr txBox="1">
            <a:spLocks noChangeArrowheads="1"/>
          </p:cNvSpPr>
          <p:nvPr/>
        </p:nvSpPr>
        <p:spPr bwMode="auto">
          <a:xfrm>
            <a:off x="1208088" y="5580063"/>
            <a:ext cx="4633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200">
                <a:solidFill>
                  <a:srgbClr val="000000"/>
                </a:solidFill>
              </a:rPr>
              <a:t>Bury and cover food scraps to deter rodents</a:t>
            </a:r>
          </a:p>
        </p:txBody>
      </p:sp>
      <p:pic>
        <p:nvPicPr>
          <p:cNvPr id="118811"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96768">
            <a:off x="304800" y="1347788"/>
            <a:ext cx="3238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2" name="Picture 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88787">
            <a:off x="1941513" y="2514600"/>
            <a:ext cx="37306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3"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4575" y="4175125"/>
            <a:ext cx="197643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14" name="AutoShape 34" descr="Image result for dying flowers"/>
          <p:cNvSpPr>
            <a:spLocks noChangeAspect="1" noChangeArrowheads="1"/>
          </p:cNvSpPr>
          <p:nvPr/>
        </p:nvSpPr>
        <p:spPr bwMode="auto">
          <a:xfrm>
            <a:off x="1055688"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pic>
        <p:nvPicPr>
          <p:cNvPr id="118815" name="Picture 37" descr="Image result for dying flow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725" y="4090988"/>
            <a:ext cx="14605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1" grpId="0" autoUpdateAnimBg="0"/>
      <p:bldP spid="2460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4E984B1-07D9-4E04-A421-EBE6E36B7199}"/>
              </a:ext>
            </a:extLst>
          </p:cNvPr>
          <p:cNvPicPr>
            <a:picLocks noChangeAspect="1"/>
          </p:cNvPicPr>
          <p:nvPr/>
        </p:nvPicPr>
        <p:blipFill rotWithShape="1">
          <a:blip r:embed="rId3" cstate="print"/>
          <a:srcRect b="8149"/>
          <a:stretch/>
        </p:blipFill>
        <p:spPr>
          <a:xfrm>
            <a:off x="0" y="12193"/>
            <a:ext cx="9144000" cy="6071616"/>
          </a:xfrm>
          <a:prstGeom prst="rect">
            <a:avLst/>
          </a:prstGeom>
        </p:spPr>
      </p:pic>
    </p:spTree>
    <p:extLst>
      <p:ext uri="{BB962C8B-B14F-4D97-AF65-F5344CB8AC3E}">
        <p14:creationId xmlns:p14="http://schemas.microsoft.com/office/powerpoint/2010/main" val="923616273"/>
      </p:ext>
    </p:extLst>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0" descr="http://images.clipartpanda.com/umbrella-clipart-umbrella_line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163" y="5865813"/>
            <a:ext cx="73025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4" descr="http://www.compostsantacruzcounty.org/Home_Composting/Backyard_Composting/images/Hand_and_Sponge.gif"/>
          <p:cNvPicPr>
            <a:picLocks noChangeAspect="1" noChangeArrowheads="1"/>
          </p:cNvPicPr>
          <p:nvPr/>
        </p:nvPicPr>
        <p:blipFill>
          <a:blip r:embed="rId4" cstate="print">
            <a:extLst>
              <a:ext uri="{28A0092B-C50C-407E-A947-70E740481C1C}">
                <a14:useLocalDpi xmlns:a14="http://schemas.microsoft.com/office/drawing/2010/main" val="0"/>
              </a:ext>
            </a:extLst>
          </a:blip>
          <a:srcRect b="19167"/>
          <a:stretch>
            <a:fillRect/>
          </a:stretch>
        </p:blipFill>
        <p:spPr bwMode="auto">
          <a:xfrm rot="1273663">
            <a:off x="8060178" y="5544708"/>
            <a:ext cx="873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http://ecx.images-amazon.com/images/I/21ju8NcY4TL.jpg"/>
          <p:cNvPicPr>
            <a:picLocks noChangeAspect="1" noChangeArrowheads="1"/>
          </p:cNvPicPr>
          <p:nvPr/>
        </p:nvPicPr>
        <p:blipFill>
          <a:blip r:embed="rId5" cstate="print">
            <a:clrChange>
              <a:clrFrom>
                <a:srgbClr val="1B281F"/>
              </a:clrFrom>
              <a:clrTo>
                <a:srgbClr val="1B281F">
                  <a:alpha val="0"/>
                </a:srgbClr>
              </a:clrTo>
            </a:clrChange>
            <a:extLst/>
          </a:blip>
          <a:srcRect/>
          <a:stretch>
            <a:fillRect/>
          </a:stretch>
        </p:blipFill>
        <p:spPr bwMode="auto">
          <a:xfrm rot="19230402">
            <a:off x="199831" y="3349100"/>
            <a:ext cx="1404002" cy="1404002"/>
          </a:xfrm>
          <a:prstGeom prst="rect">
            <a:avLst/>
          </a:prstGeom>
          <a:noFill/>
          <a:effectLst>
            <a:glow rad="127000">
              <a:schemeClr val="accent1">
                <a:alpha val="0"/>
              </a:schemeClr>
            </a:glow>
          </a:effectLst>
          <a:extLst/>
        </p:spPr>
      </p:pic>
      <p:sp>
        <p:nvSpPr>
          <p:cNvPr id="13317"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3200" b="1">
                <a:solidFill>
                  <a:srgbClr val="0076C0"/>
                </a:solidFill>
                <a:latin typeface="Myriad Web Pro" pitchFamily="34" charset="0"/>
              </a:rPr>
              <a:t>Composting </a:t>
            </a:r>
            <a:r>
              <a:rPr lang="en-US" altLang="en-US" sz="2000" b="1">
                <a:solidFill>
                  <a:srgbClr val="0076C0"/>
                </a:solidFill>
                <a:latin typeface="Myriad Web Pro" pitchFamily="34" charset="0"/>
              </a:rPr>
              <a:t>Size, Air, Water</a:t>
            </a:r>
          </a:p>
        </p:txBody>
      </p:sp>
      <p:sp>
        <p:nvSpPr>
          <p:cNvPr id="13319" name="Rectangle 31"/>
          <p:cNvSpPr>
            <a:spLocks noChangeArrowheads="1"/>
          </p:cNvSpPr>
          <p:nvPr/>
        </p:nvSpPr>
        <p:spPr bwMode="auto">
          <a:xfrm>
            <a:off x="19050" y="61849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a:endParaRPr lang="en-US" altLang="en-US" sz="2000" b="1">
              <a:solidFill>
                <a:srgbClr val="0076C0"/>
              </a:solidFill>
              <a:latin typeface="Myriad Web Pro" pitchFamily="34" charset="0"/>
            </a:endParaRPr>
          </a:p>
        </p:txBody>
      </p:sp>
      <p:sp>
        <p:nvSpPr>
          <p:cNvPr id="13320" name="AutoShape 8"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7463"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1" name="AutoShape 10"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69863" y="390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2" name="AutoShape 18" descr="data:image/jpeg;base64,/9j/4AAQSkZJRgABAQAAAQABAAD/2wCEAAkGBhASERUUExQVFRUVFxwYGBgYFxgWHBgYGBgaFhcYIBgYHCYeGCAkGhcXHy8gIycpLiwsFx40NTAqNScrLCkBCQoKDgwOGg8PGiwlHyQsMCk1LCksLCovNCwvLCksLCwvLCwsLCwsLCwsLCwsLC8sLC8sKiwsLCwsKSwsLCwsLP/AABEIAJUAwQMBIgACEQEDEQH/xAAcAAACAgMBAQAAAAAAAAAAAAAABgUHAQMEAgj/xAA+EAABAgQEAwYEBAMIAwEAAAABAhEAAwQhBRIxQQZRYRMiMnGBkUKhscEHI1JiFPDxJDNygpLC0eE0stIW/8QAGQEAAgMBAAAAAAAAAAAAAAAAAAMBAgQF/8QAKREAAgIBAwMDBAMBAAAAAAAAAAECAxESITEEIkETUWEycZGhQsHhgf/aAAwDAQACEQMRAD8Au2CCCAAggggAIIIIgAgjwuekakR4FZL/AFCKucV5LaX7G5SgA5sBELX4sV92USOa9NNh06xuxxY7ME3QFd5r+T9HiPlzpZDpLuLNuYydRa86FsaqK1jU9ztxHGDLpZkw+JCfmSEg+5iM4Qr1MELJIU+pJOZ+sYr6UzpUyW7FaSAfMN9W9oQOCMXqpVRMpqpRcqyoP6Vp2HQt7+cJ9WTal7DlXHDj7l1QRooKjPLSrdr+YsY3x0k8rKOc1h4CCCCLEBBBBAAQQQQAEEEEAGIIzBABiCCCADMEEEABBBCrxHx4mlndl2KpigAXCk7i1tbbjqIrKSisstGLk8Iao5KirsQm+zwv4dxxLnJaYDJJ3Lt7Fj6h4g+LeOptJMSiTKTUOjPmSlRSxLBsiiTcF3aM07srsNEaWn3IbahSUoKlEBKQ5csLc4UEVdXWVKFJlKTSoV8SjJEwD4mAKlX0BAHnsqVnHVVVLl9vLTJQjv5MigCR8Xf1+gjZN/E1KJt5zpa5SCQw1SOvUCOdZKSliMcmyMVpy2M1dxYqVNXJnldvBlSe+g6OGbSxMRNHxOlC1GWFLlKPeSLqln9QAJe+3SK84lxr+PqiqXnCdBmUSpQ9NB+2HThOjEuTkyLS97pIc+e8FkXFKUnuXrak9KWw+SsblGXnKwk6sXF+bagHrCzjtLTT53bCYELIILP4k/3cywvaxHQHaOv+BmSzdGVw9yNPJo1mtDt2gD7BcsfW8L1scqo8jNwtxGjLLRNUAuZYDbOLEP11ENkVPVKE1YlTVKSNlFtdQxZj9dIf8ErVBCJaiFMAArRwLB9njf0t+VpZh6qjD1RJmCNNZVolIUtZZKQ536aQn4xxetThHcHS59T15CNdl0a+TLVTKzgdoiKziSUh0p7ytBsCd77t0iAk8Tz8iUOykp71hmvdJIOljHHLkKSe6QRyNvZ/p9IzWdV4iaa+k8zHLDcYTMDFkq5PY+USEIrpG+X+do7abH1ShrmGyS/yO0Wr6nxIrZ0vmH4G2CPMpbpBZnALas/UR6jaYQggggAIxGYxABmCCNdRUJQkqUWADmIbJSycmMYqmRLKjr8I5mKi4yra2akhKyoElwQCzl7Eju+jQwY/WrqJhUSW+FI2H1iJIKdSbahnjk29Q5S24OvV0yjDD5FjCMPrD41BKf0rClOebRxV06XLm9mZiUTGHhmKALlmcM2xvzhsrsblS0FRGYtZi45XPwmK5xLh6omzc+vad4vbK9gD7RFWJSzLYi3tjiO5JVWPVkl0pmAghi5zL/16xpw6dOqloTOXmSDYFnc+d47cP4FWsgTZisp1KUuRbYnq20S+H8MUshVqkBYBHfKUqv0LQycq8dvJSEZ/y4JuR/D0cvMVIQm3eZr8rB3h/wAHpZRlpW4WpYBB5A3GUHTzit6XD+zUlfbIWhJcjuq2IDByxdvaH7BcQAWpBbxMP9INuQLxj2TNFmXHY6saklaQU3Wm7c07xBCmSoOLeg15aWhrYa3v9OUQOJ0RlErF0K1SNutopYmu4mia+liji+E9ikzHVMdRKlKN0g2FtG2+cZw7iKZKLAZgQ7EE+xETVUsZSFMQoEEbEEN6vpCVMwBQzy6ZblFuzK2LcwouzhrFwbsUxMHlDJrD2HRXGKZ8komqEu4KbuS3n/TSCTxJThpUplEpc9NAxtrFR1lNNl2mSlyz+5BD/wCbQ+hgw+dMSruKIfViztDpRk92xEZRW2C4Vp7VWZXiAyhQYKA5dY3Z1pDNm87etoUcDx2dNIdgkarIv1uGHqY7MQ49pJRyhRnLBbLK77Dm4sIzqM2/OTRqgl8EzWzGuyy+gCSo/L7tGumVMLvKGlsyiC/UIez9Y5sIxefUd4yhKQdApTK9QwaOvE8YkU4BnEpfSxHsdD5B40QyKk0OHDdeDLTLIZYS6g5KX3CSq7dDE1FT4bx6jtAZacoG5TdT2sBtzMWPg2PSalJMsl0+IEM3/IsbiOnRZlaXycu+vS9S4JGCAwRpMwRiMxiADMKXEOJy5swye1CCg3SqznnzIhthN4w4DlVJM0OJn6hY20hN0HOOEOqmoyyyHqsLWkOwUOabxyCbsbnl/UQu1VbV0Ksq86gNFpUUq994dcEr5dRJGVTzbFRWlLkKD3CQAoEWcco5FlbhydSFurgQa/8AtM5pSPypZZS2cKWNbjVtAN7mHDD6WRSyFKUczM795alKZkgNqSzDpE/RYdTsQmUhDn8xCQ19lAD5GEvjThetXMQJeTsUnMCSc2Zt0tsOt9YTJa2k+CVL8mkY/VyiXpJhlkkghDqSCXZviHzjxiFV/EoebTrTpdUtQboQpJYeRjZh9fUySJdVLURtPSlRH+YJBbz058488S1P5YAJIJuN+lmFnhu3C/Rfxk5V8PUS0BQCATqLWPLQXhrkSCKieVaAoUk/4kD7j5xWM2XUS3nIdklik3B5gj19Is/DMZTOlyZ4DCYhljcKTt/7CCUfnKKasvjA2UFcmchwzixbYs/zjE2akgpVv3dIhMJnGWbsArun0UQhvO0TM0nLe1vu/wBoM5FNYYsTZLKVLUnug2J5WaFibWpl4nKIH9/LVKtqMpzJP1Bh3xlI7UHVx8xp8jCZTECagq8WZSQwchT3AI0diH5QtJQbNOpyimS1bInFzKmFB/RMHaSz5jUeYPpCfW43LkTQauhQlQsJsqwPUKSwPkYsGnnomgkFJvpoQdwU83jzV4YFApYKBsRsfMG0Xi8comUc8MryauRVF5dUXfupn6DceFk6/qBjqq8YqqFI7aTKUi35iRYnYEoIbo4jZj/4aIPep/yl8vhPpt6Qmrx2qpVLp5pJA7q5agFJIN2YuNOUPjBT+nf44ZnnJw+r8+BkV+I7+EpT1CT93iQofxFSRlndnNS+hSR8mI+UVqsSFHuJWPYt06xtk0ujE+nWH+hDxkz+rItuaimqM38JOCVmxdBdHMDQeXKJ3hSnVSz0q7R0LGVQNgw0I9fvC1w9gUuQhJT4jqo7kgbesMszXS6QOjfy4jJGzTLMTY6tUcSLGBeCF/DpipctIc2DdImqWpCwW2LGOpVerPucmypw+xuggjEaBJmMKEZhX4l4pMpfZyiHA7x5E6D2+0LssUFljK63ZLSjdxBw8ickukQgppV00x83YykBxNKgU/4cp8b8hy21joqOIlZipbqfXMokezt6RF1dYuqJT2efbyHRmA8o51tvqLj9nQrpdb5HagxQTpfaJCrOLhlp9NFJIYjk8SaJ+cAKAD2bMC4/50MV7Q4/Np1mUtOWYlAypLd9AsHGxAtHavHwoupJSelwIx7pjmk+BtRTALb/AKuIgeNjLl00yasOEKQNL95QSrqbEn0jqoMTGYKzO/rpp/PWIPHMSRVAoVMTkziwKVFRSSGCRp68tIFBZJ3YlYyuoEsiUshK7skBjbV2eJ3gCnmGnOeZmSmYSA/NIJ6i5PvHmRRABSVE5A5S9rcgW5HX9sTnD0jsQxDJUbDkR/PyhsrItaSNDTySMmeoTEo0Skj1+L62hkxOcEofkLAB9xsIV5iVCbn1Ga21tSeoDNDWVuB5fVopHfKKz2aIrG7iWrS5ADfJvSFyTI/taidGzgAXJIKDfQCz+aonOJq5Mqn7SYWTLUCok7XHqTCxgeMJq19tKXkQypd/E7u5F28uUUs41eBkGtOPJCcSUk9E0zJCSFEuQN/aOal4+rJJaZKUQNiD5G/2aHVElZWQFS1kM5BIZyzEMWPW0SNPQyVnKpAzMSyr5gNxzH8tFY3YWGshpfKYsYZ+JNNMYLzSj17wf1uPOOPEOEJFZPM9UwlK2AyNcjQvyYiOji7hWgAcJUJh0ShL5jy5Dq+kRuBLCVSk2KU6B7aF7nqdYdq/lB4IznaaNx/DYJV3JZWnqQVWP6Xj3OwSTIsQELswykF9tobafFJoSlCJaFg2BXMyBOltCpXOJSXRzFpAmqDg+FHdS3IKcqJHNx5QuV03swjGK4RXqOI53b9mpCUkkZQrMlTNrocz6ba+sN2FTM6gFkZnc+Q2+0JXFfC1VSzVVCZq5qC6QokqUhKlAkK3NnDg+0TvBuKylSsyCQod1Tqu+7vcCzj7RMo8SjwWVjeUx+Wv2Fz1JiTwQdwnmT8rQqyK5T5XBBPPS1gGhxoZeVCR0jf0ay3IwdS8JROl4IIxHRMJprkqMtYSopUUllJAJBaxANieQj5srsYmhasyllbnMSSGL3cc3j6ZUl4rbi38KJM6YqdLWpDl1JDM51If3hVkU92Oqk1sipJmOT3uqw2IBETeBfiFUIPZplIJOhSkj3F3huwD8PKSQsrIM5XwmaLJ8kbnqq/IbxMzqVAOne5BLfS/uwjnWWwksJf0dCFc/LKpVwjPC+2mT2mLLknYm/iOmvOPX8JWzLS5k2Y3xIHZotu7Or0EWTiOITacFZlylygLoJyzPMG4PkQPONZ4jlTJYVLlsV3Fw1+bb9IW7pJZZdVxzhCXheA4o6VLVmlpUCsFSRZ9CXBYxPyuIacqMtKkoUmxScqfmLG8ctRiNXNXnQqWiUgtlIcq2ULB29fSFbGsOlVCiuQWWD3k7j21HWISVn1bfb+ycuv6SwqeekKIPId5wQH8tDENxcrEJeWbTETJaCF5AkFSVJ0P7x0vryiv6fG66lUwUWG2o9tIa8B48lzGC/y1Gx74Yn/Crw+hPlA6Z1vUt0SroWLS9mTOBY+mdR51H81AeYnfOpa8qSNg925CJ7jDjZNHSS1pyzJk1OWWAQQDl8ZbYctzCbjmFqWFGSpu0Dqy7toXHnChR8PJzEKmpSU7lYt/lNxFqlBtyz/wXapbR/ZsVi1XPQiXOmzJktL5Ukv6/uI6+kcmAY1MoalyCpAUO0Q/iTq45Frgx4n4uoHJJYjTMEkknmOXtEueEZuUGYSqcshpaWJANypbaW22e52jW2ksT4fgzpNvt5RauHYrTVKUTaYoB2V4SHsyk7gnUHWDjPi+XSUwMxhNVZKAQS4+MbtqPWKcR29ItkTDLKtWIIIHuCQfaOOsw6Yo9opZWD8RLn3+0ZY9NHVvLYbK2WONxhwvGplXMmKW4SEsGLl1KdybPoNPaJTDjkXL2D/J2iI4dw/skEnVRf20+sSMwXHn9zEWY1NR4LQzpTlyMuN8SChCM6FLQslNi1wBsejxzYT+KiAMqwVJeyu7mbYFyHbnGOK5P8XhqxlZcnLMFyXCXC2B/aSW6RV0ygYOkl9+XWLU0Qshl8lLLJQljwfQWG8T0lSAkTASsHuLAe21u6fSI6qwfsxmki5U7Bu/sxLWLXEU3glbUU81K0gqvdN+8NGt9YdMB4srZK80zvDUIKhY6gm3zJikun0y52GQtyuNyxOHOFqgzBNnnK3hlguB5n4j1h8QGEK/A/EM+qC1TQlg2UpSUpH7QT4/OGqOrUoqPatjm2Z1dwQQQQ0WYmzQlJUbABzEPWcQSSgmWe0PJJu25APiPQRLzkZgRzDe8IWJcGzqcmZTkrR8Us62u4O5hFzsSzD/AEdUq2+8VZmIVtPOVNlATJKy60FRzJTcnKFeE3Js7x6xf8QFo/8AGpJq0ksJihlzF7sm6vdo76ZcpYWlKVpyly+xNyGNwHf7RA4iVSz2baqdKj4bjQvYN7G0cqLfDOm/hnKifVVmYz/yZQ1QgHMsl+6Vm6dGs0SEj8qUe6EpQGQkbOGSL/ckx6o6tCk99WYZsr6BwNPd+kSClywlKAnOtRzJZgzaqcuHcNC7Mt4fAyCWNuRWRR1UlDdrLU9zLV3gCbliLiFGsrAmc6SZa08nI635eYiwcexJQTkSCZiiwAOYh/IBzdhaOOn/AA+yJzTO9NNyBol9urc/aNULIxWZGecG3hGzB59HWykpmKQJ+hT4XOxSTZXl8og+JeCaeSSe2Qj9qyxP3+0aMV4cUg6Xf6RDzsMmqJKiVE6lTk+5i9a3zGWEUnLKxKOTpwviebSgy0LTNQdAxt5H7aaxI09NWYioJJUmW9yQABsXIFx0vHVwjwrJsucQ5NhuQ9mh6E0hIRK7iBvZ29bDz1illkFLtW/uMrrk49z29jgwfhSmobp/NmtdagCz2YBmST6mCrqVS12AdZcJZySdHUSW/wCvbZMrcndlABnzKLsH1JOrkbal48S6YoSVlw+qvjL6NyfkD5wiTct2PWI7I48ew6mmS3mg5mvlOVjo5O5ff6xF4LwSJc1lTTMQUuzZbuGJZ3aJLEZGmbuls1zZA2UQzKPK+scvA2Azpc5S5mdlgZCrUgKzAnXUcovFvS1kXLDkng56+SqXPUhhkCQpB37zu59PnGmamJTidITPuzkMBu38mOFEkkOxtvEPYMZZJ4aolCgfiBTfqGaEbDaFU2fLkpspasrkO2xU3SHaQDlIdhz5KbX3aIT8Pcq6xQPiQla3DM/h/wBxZukNoemEmIsWZpDJScFS5SmzrmFjcnKPDayba3hw4d/DellspaO0Vq6yVX8jaOWUAZieQBPkWSP9xixJaGEN6TubbKdV2pJGJElKQAkAAbCNkEEdEwBGYxGYAMxgiCCAgh8YwBE3vpAEwCx0B6HmIrzHcMzBUspKVpDmWdW5pOik9RFtxH4tg8qoSyxcXSoWKTzB+0ZrqFPdcmmq9w2fBQa5EzIEpbMhRZ7ZgdPX/iCfic6WHYhaLjRtCD6RL8W4XPo5xz3lq0KQSH580mIGZUy5osoP7/e0ZnB8SRrUlzFk7hvFzgLSlBuHt3kq0Ltp6bQ1YdjEpaWy5VnUKUl1fufRv6NFUqlmQTMS7fENlJ5PzG0SqKQzZYUgK3UhSXs7WPPyhEunWe0urdtx9rMESoEka+noOQiHqMBSxt0brtEJhPFM6nW05OZNgS17aaDb+RFgYXUyJyO0C0qS2gIcPzbQn5QmUJ17MupRlwVaMYHalCj3knKHDAtbut7ddoYaTEFrGUktu2p6jZPnGvijh1NQsmUAMvxDdQ2B6bnbSOHD8MrpZZSQpt8w2vcPr1EWbhJZT3LLWnhjQkS0NmCXDFI+FPUncxqxDFZcoZ1v+0q1PRKdvrzaIqsxtMpsyXma5BqOr3bzPpEfR4NPqpwVM1OnJIJYAD7xeMNtUtkVnZh6Y8kVj82pqzZwjZO3mW1McVPU4jTpAQqZkGiXJA8v0+kXJh/DEqWhyMxG3Xlyjuq8CQoGwYAgMIs+pWMRjt8ilU85k9ymEY5KmLT2snJOUWz8/QW9miVTNISFA2+RPlvG/izhJf8AEhMpClKZOVtAzuSdti/WIWtwSr7RMtZJfYd0ew26mL+n6iUuPuR6mh45GDCsRlI/vPzAD3kpuTyHK+nrEgviCVKA7ClEolxYuVbbAW1HvHikwxKJeUMCAHItcX189PeIdBUZuSn7yjYr2T0BOv8ASKQepOMS0o6cSkOOCTlLKAtu1Xs/NQOnkItVMJPBXBiJCu2U6ppHiN28n0h3jf09Ppp58mK+31GseAgggjSZwggggAzBBBAARgwQQARGNYIicGUAYr/GPwzlqcpDHpaLWIjVMkgxVxTLKTRQdbwJVJcJ76TsYmuGZdRKCZJpls4BUWUA5YqtcxbEygB2j3T0YSdIU6lyMVr8iXivBaFvaEPFuEp8glUoqT5Fn9NIvhUkGI6swlKtovKCZWM2igf/ANZV06kiakLSNmA08rPDbgmNyqmWFIIKh4h4VJfYj7xI8X8AzZiwZSEkEMSSAE9W39IUEcMVdHMVMyy/CUtdTgs/JowWdMnnSsM3VdQ1jLySKqeX2ubIFAHm31uPWHzB6aSpHaS9CANGII+E8mMV3QVyFG1lDVO4/wDoQxUPHFPKl9jKlTpqk3PdCRmJdncnW2m0Zpa9LrwPejOtDqlIHdI2B16tp7R5xDEpMkHtFhPIE3J6AXPpCicRxKrP5cpNO4y57lQDvqbAvu0RKvwkr1zHVOSoKPeUpyq+pc6/0h1fTya9jPO6KYx4RxZLXMqlEAykeAjUrJZKHffW2jGF6nzFSps03upRsG312tsNA0Oc/g6XS0S5cmyiASo3zEEEvz0itKxU2pV2KApKEllfuO5PrDLa5vFa4IqsgszfJyYpjMypXkkuE6OLOIceCOHcjEiOnhvghKAHEPlBhoQNI1V1KCwjNZa5vLOyjQwEdUeEJaPcaBAQQQQAEEEEABGYIIACMQQQAEYjMEAHloBGYIggIGjMESSapkoGIPFcLlrBcRmCIZKE6q4CkLXmStSFcxDhgPB8inR+tSjmUogAks22loIIoorOSzk8YJuXSoToBG1ozBDChy18oKSQYXqHAJKVkgXeCCIZKGGRTpGkdATBBAQZjMEESAQQQQAEEEEQB//Z"/>
          <p:cNvSpPr>
            <a:spLocks noChangeAspect="1" noChangeArrowheads="1"/>
          </p:cNvSpPr>
          <p:nvPr/>
        </p:nvSpPr>
        <p:spPr bwMode="auto">
          <a:xfrm>
            <a:off x="627063" y="847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3" name="AutoShape 40" descr="data:image/jpeg;base64,/9j/4AAQSkZJRgABAQAAAQABAAD/2wCEAAkGBxQTEhUUExQWFhUXGRwXGBgYGB4fHxwcGBwXHBgaHR8cISgkHR0lHBoXITEhJykrLi4uFx8zODMsNygtLisBCgoKDg0OGhAQGzcmICQsLCwsLDQvMCwsLCwsLCwsLCwsLC0sLCwsLCwsLCwsLCwsLCwsLCwsLCwsLCwsLCwsLP/AABEIAJMBVwMBEQACEQEDEQH/xAAcAAABBQEBAQAAAAAAAAAAAAAFAAIDBAYHAQj/xABOEAABAgMEBAoFCQYFAwQDAAABAgMABBEFBhIhBzFBcRMiMlFhgZGhscFCUnKS0RQjM0NEU2KC0hZUk6KywhUXY4Pic/DxCCQ04WSjs//EABoBAAIDAQEAAAAAAAAAAAAAAAADAQIEBQb/xAA/EQABAwIBCAkFAAECBQQDAAABAAIDBBExBRIUIUFRkaETMkJSYXGBsdEVIsHh8PFioiMzQ4KSJHLC0iVTY//aAAwDAQACEQMRAD8A7jAhKBCUCEoEJQISgQlAhKBCUCEoEJQISgQlAhKBCHuW3LJ5UwyN7iR5wIVNy+Nnp1z0qN77f6oEKuu/1mjXPS/U4k+ECFUd0nWUn7Y2dwUfAQIVVzS5ZI+1V3NOHXuTAhQq0yWT9+s/7LnmmBCvS2k6zVhR4dSQADVbTia12JqnM9AinSMwuq57d6pL0w2UDQvODey528mLAg4K11MzpbslX2qntNuDxTEoVK3tJKFJV8gcbKEJxOzK0qKG+ZCUcUuLIBNKgCqddaRmnqeiIaBdxwCfFDnguJsBtWGY0wzKFYxMMzCEmqmnGSypSfwKBUK7+wxLJJLgPZbyN+OChzGWu13Ky6tZ2kKznWm3DOMNlaQrAt1AUmorhUK5EajGhJVtF8rPJoJ6VJ5uHb/VAhEWbWYVyXmlbnEnwMCFcBgQlAhKBCUCEoEJQISgQlAhKBCUCEoEJQISgQlAhKBCUCEoEJQISgQlAhKBCpWla7EuKvvNNDncWlPiYELPP6TLMTqmkrOqjaVrPYlJiC4NFyVBIGKGvaUEE0YkZx3pUhLaT1rVXujK+up2YvHv7JZnjGLlQd0gWiv6OQZa5i7MYu0ISIzOyvTDAk+iUayMKm5eS2F/XSjXsMqV/WqM7suR7GlLNc3YFSWq0l/SWo7TmaaQ33iphD8tuPVZz+LJZrjsHNV12Q8s/OWhPL6OHKR/LCnZanOAA4/Kqa1+wBVXrnS6/pS87t47yj5wo5XqTtHBUNXLvT2bnSSdTCTvKj4mFOylUntqpqZTtVhN2pQfZmutAPjCzW1B7Z4qvTyd4qdFiSw1S7I/20/CKGqmOLzxKjpX7yrAk29XBo90fCF9I/eeKpnHepA0kakjsEVzjvRcpwEQoXtYEJQIVO1HA2045gCilJIFK1NMh1mg64dAx0kgYDj7bUyJrnvDRtWZZkQqZZk1kFDDYfcSAKOOqOZUNgBNadMdaaYthdMMXHNHgF38qSGGNsLf4rVLkmzrbQd6R8I4wleMHHivPZzt6YbLY+5b9xPwi3Ty948Sp6R29Vl3dlDrlmfcEMFZUDB54q3TSd4qm/cuSV9QB7KlDwMOblOqb2/ZWFTKNqiauWy39A7MME7W3SIc3LNQMbH0TBWSBW27OnmwOBtWaTTVwh4QdhMPblx/aYONvlXFcdoV9m27aaGU3Lv/APVZw96KRoZlyM9ZpHP4TBXN2hEZbSRPoNHrOS5TlKYfHaEqFeqsbG5Upndq3mCnCqiO1GJbSrJaphL8qdXzzSqe8jEPCNcc8cnUcD6prZGuwK09kXjlZr/48w070IWCRvGsdkMBBVrhFIlSlAhKBCUCEoEJQISgQlAhKBCUCEoEJQIQa370ykmB8pfQgnkorVavZQmqj1CAm2soWMn9Ic29lJSgbT97NkjsaTxu0jdHOnypTxar3Ph84LM+qjbtusxbFqPqynLUcBVqaYo1XoAQCtXbGH6nUy/8mPVvPzqCRpUj+o1CmLKY5TciVbeEmlYQenj4lH3YyvqZj/zJvRus8rDmlOkees/h/flGbJmUhRRwrCleoymgTvoSSek03RinY4jOzTbedv8AeqS9pxsfVFoypSqzVpMt/SOto9pYHiYayCR/VaT6KwY52AQt++UknW+k+yFHwEaW5NqXdhNFNKdiHv6RJQauEVuTTxIh7cjVBxsPVMFHIVTc0ms+iy4d5SPjDhkOXa4c1cULtpVBzSer0ZdI3uE+CRDxkJu1/L9q4oRtcqy9I00rkNND8qlecMGRoG9Zx5D8K2hRjEphvhaSuS37rJ86xP06iGJ/3KdGgG3mn/4tbCxUIdA5wyPNMRo+TWnWR/5ftR0dMNvNNxWyr7/sSPhE2yYN3NH/AKYbk4C2v9bL2f8AsxH/AOM8OaP/AE3gm8FbJ+/95I84nOyZ4IvTeCXya2ed/wB9Pxgz8meHAozqbwT+Bto7XfeR8YrnZM8OBRel8FesRu0lTLLc0XA0pWJQOGh4PjgVT0gb4q80bY3vgtnWtt26tq2ZPjhfOMzZrQadmZszr81KocIK1JxJQVAhJCaajXkiNQbT9A2GYjAG17Kax0ckjg87VbN6rUTymj1sH4QjQKB2Dv8AcsWjwHbzTFX+nk8ptH5m1DzESMk0rsHHiPhTokRwPNOb0lzHpNNHdiHmYg5Eh2OPJQaFm9Wm9J6vSlgdzlPFJhRyENj+X7VTQjY7knKv60umL5Q37JQoeAPfAMkyMwzTxHyFGiOG4qwq8YWKszqAfVcCkdpUFjspCxRFptJEfTX7ZpVeht1m/n4UE9eSZaSFuJQtsmgU06BU+02ojZ6gi8dFDIc1pIO4j8EflWbAxxsMfEfPyoGb5cIKJS4tzYhbaXCehK28ChvwmLuyZm4kAbwSOINxzCuKQ3sOXxrRiTtqZXLvuplH08CDjBUlSUkJxcZLlFgUNTTZCHUdO2RrXyj7sNVifIg2Vhk8nX+LH3/CZaKVBLCZuzUY3wCyppaQFGlaYhmg0odZgiGtzoJzZvWBB1em1D6WSH7g/VxRq7s3bDCjhmEpaI4rT6i/h3KIBy9qkafrMbG21uO+1lTTGgWx5Iw9P2kvlWgU9DTDae9WI+EZ3Zcf2Wc/8KhrjsCq8HOggi05qvTgI7MMVGXJdrRzVdOduV1q07SQOLP4z/qy7Z/ow0izcuOv9zOasK47QrMtfu0mfppViZTXlMrLa6ZZ4V1BOvIEV6I3RZYp39bUnNrIzjqWjsXSRIPqDZdLDxoOCfHBqqcgATxSa8xMdNj2vGc03C1BwIuFr4spSgQlAhKBCUCFzW+N+XnHVydm4caDhfmVCqWj6iB6Tg27BSmvVkq62Ombd2OwJMszYxrWTlrMYk0rmHVlbnKcfcOJZJ10rz8wzOWuPNTVU9a8MG3AD8rmvlkmdbkhlp20pag3VwuK1SzBosD/AFnc8GsVCaU5zDoaZrRnarDtuw/7W7fXFXZEAL7N5w9BtVB1oS4PDzLUpXMtSwq4faWaqJjQ1xmP/DYX+Lur6DBMBz+q3O8ThwQaYvLJpI4OVU+oenMrKj2GvlGttDUu60maNzRb4TRBIcXW8lF+2s65xGQlHMlpuvjWLfTKVn3Sa/M/4U6LE3W7mU1Vj2nM5uB3CdfCLwjsJGXVEipoYOra/gLlT0kDMLJrd0EAkPTsq2oawFhRHeIk5RcRdkTiPK3yg1B7LCVorN0dyy0hfyhbiTtRhAO7XHPlyzM1xbmAHxv+kh9Y8G2bZFWLiSTeakqV0rX8KCMrsq1T9QNvIf5SjVyuwXjkrZLR43yavMVBXdUxIkyhINWd7IDqh29NReWy2uKjgwPwNGncmJNFXSa3X9T+0dBO7WfdJekKTTyeEO5FPEiAZHqTjbijQ5Cqq9JkvsadPujzhoyHNtcOavoL94VR3Sen0ZYne5TwSYY3IR2v5ftWFCdruSgXpPXsl0jesnyEMGQ27X8v2raCO8q69Jj+xlob8R8xFxkSLa48lbQW71D/AJkzXqMe6r9cX+iU+88R8KdCj3lPTpKmdrbPYr9UR9Eg7x5fCNCZvKejSY/tZaO7EPMxU5Ei2OPJRoLd6P3ZvUqaLry0BAl2lKyVkcVCK11UCD2mM89C2nAY03zyOX+V1Ml04hL332IDYOkLgWUtuMlZTXjJVStSTmKdPPGmqyR00he11r7LLlzUme8uBxRdvSaxtZdG4pPmIxnIcuxw5pJoXb1bRpFlCKnhQebB/wDdIUcjVAOziq6HIvU3zs9zWQkn12q+AMBybVswHAqNGmH+VBMCTdqULkFq2JUjAT0YgqvcYuzSY+sHgeBvyt+VYdK3G6Fz13xrNnYh60tM17EkGNMdYcOmt4Ob+bprZv8AXxCtXWsyQZlXp+YlXXWkvJYCHFCqMhjVQUCjiUBQ82+CqmqpJW00bwHFpdcbd2+2pdOEfZnP1o5OaPrMU4tfClpiYa4WXcxgIQRm4ONrFChQBOrH6tYyx5Trc0NDbuYbOFtZGw6vUH03pxiYlOW8wGZS0cTSZmVf+Su8Hml1tPFWE0yIKFBaeapiGUshkkpbHMe3OF9hxF/XUUFwsHbtS0Nt3j+Tzi3ODQhDzPBhx91KW3FN1U2qiMaqYVuCpSK5CMUFJ0sAbckg3sAbgHUcbDEDamF1iue3ivQG5dEmV4lSzqVtBtALZAXjbIdKsWHg1BIASDlrIjuUlJnTGe2pw13OvCxFrWvca9azykFuYf7+Cvz2kiXT9Ghbn8o3Z590Yo8izO6xA5ritonnE2Qo6SXVH5uWTuxKUe4CNX0WNo+5/wCE3QmjFykTfmdOqUqPYXFTkqmH/U5hRosXe9lOxpIwnC/LLQeg5+6oDxijsi3F4ng/28Kpor62uWrse3mJkfMuAnak5KHUfGOXPSSwH7x67FlkiezrBWLSs1p9BQ6gKSefWOkHWDC4ZnwuzmGxUMe5hu0qvY16ZqyChDyjM2fXDiIJdZB1Z+kgc3ZTUfUUOUmVH2u1O5Hy+F04KkSajiuySE6282h1pQW2sBSVDUQY6a1KxAhKBCyWlG8hkLPddQaOqo017a9o3DErqgQsFYFmpl2ENDWBVZ2lRzUT1x4eqnM8pefTyXDleXuLigF/0Ba5RDjhbYUtXCLBpQgAozOr0o3ZMJa2VzRdwAsPf8J9KbBxAudixU9b6iSxIoLTRNOICXHOlSuUa80dmOkAHSVBu7xwHkMFsbCOtJrPIKaTuS4EhybcRLIPrmqj0AV19deiKSZTZfNgaXnwwUOqhgwXK1Vm2HLtJxMSpdI+tmTgTvAUK9iOuOZLVTSG0klvBus8vlZXyvcfudbwGv8AuKc/b7bQPCTqB/pyrY7MRxduUQ2kfJ1Ij5uP41flAhc7BvqVmLRvRLKOUu490vvKI92pEdGKgnA1vDf/AGtHutLIHjtW8gopa35tYpKy7aB/osVp1kGLvpKdmuZ5Pm7/AApMMY67uJV1EhbD/KU6kH1lhHcKHuhJlybDgAfS6pn0zP669Ro7mVmrzzaSecqUe+kByzA0WjafZGmMHVCnlLgsHIzRWqtPm28u2p7YW/K0o1iOw8T/AIVXVb+6ijejSWGtx49aR/bGY5bm2NHP5SjWv3BW2tHsmBmHFdJX8AIU7LFScCB6KprJVYbuNJD6mu9avjCzlSqPa5BVNVLvVxF15MCgl2+tNe8wo11SdeeVQzyd5TN2FLJ1S7I/20/CKGqnOLzxKgyvO0qwLPaH1TfuD4QvppO8eKrnu3r0STf3aPdHwiOlf3jxRnO3r35G392j3R8IOkfvPFGcd68Mg19037g+ET0snePFGe7es7bLQDc4ltKEFwsy9QAMnKCpprpwhjq0zyejLtds53DX+F6Ggfm0MjyiTV1pQJCfk7ZoKVKRU9JOsmMTq+oLi7PP4XCNRITe6abpyf7ujv8AjB9Qqe+UaRL3lXcuRJH6mm5Sh5wwZUqh2uQVhVS71TmNHcoocXhEHoVX+oGGsyxUDGx9FcVkgxQif0eNI5Lr+8NBY7EkGNcWWJHYtHG3umtrHHYONkKF0ildGpxtK/RC8TSz1HONX1AObd8RI8LOCbpFx9zdXFaV2TeFgTjTtS6zMpcIKsRwK4Pj12gkrNegxibJGcoxvZ1XNI3axfV7LdC5r4LtVr5K+xY7zTqW3XZF1p9kgY04HCFVIUM0iroNRl1RTPjlrmvYSBIC07DcfwT7FrLHYslJ23NTEtaS1PqBUlpa0JSkBYxJaIpTIBJGqlcIrWOk+nhilhaG7wDr1ar++9LDnODisg02VKCUglRIAAFSScgANpjpkgC5SVuryXWdUQp1TTLjMmwVoWqilLotDbaEiuJZDYFOciOTR1TdYjBcC91iMANRJO4a9Sc9u/cpbJwobaDNnoLqmwoLeWPnFADFwYNa51NKg0OqFVV3SOz5iGg4AYea5cutxzn6vDZ5oc/f6cQSjA02QaEBsgg7iYa3JNM4B1yfX9K4pIzrvdVv2+nfvE+4n4Q36TS93mraJFuU6dIMwRR1tl1O0KR/907oWcjwjWwkHzVdDZsJCll5+z31A4VST3ouNniA7Oag6hvir4qyEEX6Ru44/wBxUFkzB3huW7sC0HSSxMU4VIxJWnkuo9dPSMqjpHPHDqYWW6SLqnEbWncfwsMrG9ZuHsUZdbCklKgCkggg6iDrBjI0lpuMUoG2sKno0tI2faCrPWomWmAXJepyQvPEgb6HrCdqjHscn1WkRXOI1H5XYp5ekZc4rs8bk9eEwIXB9LN70zoY4FBMozMpKpgkUWoVBwJ1lAGLjbTuzyyzsJdC0/dY6kp7wbsGNkFBPyn5ajjFtRZm0IzyGQdSATVJFFUz1b44mrodGdqvrYT7Hx2LD2OjO3WPhae1ZBqdlygqqhYCkrTnQ7FD/vnjmwyyUsucBrGI/CzMe6J91hJCTfs5RQWkpKzT5ZhUsIR7IGXPnTp1R25ZIq0Bwde3Y1Ak+a3Oc2bXf/twVBy8ThWr5Iha17X1p4R07sqNp/CBGhtEzNHTGw7o1N/Z8U5lKXY8Bh+1Sdkpt4hU18pDdc1qbWqm5Jp5Q8PgiFoc2+64HNaNHext2s5WRezrHkiCppuZm6azk2gHmJNKdsY5amqBAeWs/wBx4a1ifJKNRIbzKvMWs01QNsyTRJpkS+vsbTn70IdTySa3Oe7/AGDmfwqGNzsSTy90RFqzC6kKmiOdEuhlI/M8VRn0eFuxvq4uPBtkvo2DdxJ9k0zeJWEkLOshc4pR/hsJpE9Hmi+HkwDm4ozbC/8A8fyVelGHK1baSn8SZbCfeeWCd+GEPey1nO/3XHBo/Ko4jaefwFfctLgRRawo6yXHWk06MqeEIEHSm7RbyDiqBmdh7FV2Lzyya43mU1z4rpcNfdy3CGOoZnWzWk+Yt+VYwPOAPCyidv7JJ+sUrchXmBF25Jqj2eYUiklOxVlaRZTmdP5R8YZ9GqPDj+lbQ5FA7pKlxyWnT7o84uMiTHFw5qwon71Tc0np9GWJ3uU8EmHDIR2v5ftWFCdruSjOlA7Jb/8Ab/wifoX/APTl+1Og/wCrl+0w6T1fuyf4h/TFvoTe/wAv2p0Ed5RnSc79wj3jFvobO+eCnQW70/8AzOX+7pr7Z+EV+ht7/JRoI7ye9ain7Nm5mmBRmGyADqwBgCle3rhjIGxVMcWIzTzuuxBEGUTm+PwpZLSamnzrCq01oUDU7cjSnaYzyZDN/sfxXFdQnslX2tJEqdaHU9ST4KhJyLOMCP70VDRSbwrCNIMmdanBvQfKsLOSKkbBxVdDlV6VvhJL1PpHt1T/AFCEPydUsxZw1qhppRsVty0WXU0beSo7ODdSD1Z07YUIZI3fc3iCqBjmnWOSE2g0+KJxrWhWRS/Lh1J262aU6xGqJ0XWsAd7XZp/3JrC3H2NvdDrsWqzKTymJhptuXmmy06UlXBmtcKqLAwDMgjZjrGyphknp+kjcS5huML+OsY+HkurRvxBNwVur8ygZkpxxa6oXKNMBRpVSkKewatp4QZxycnvMs8bWjWHlx8AQL+y3vsGlc/abl5YvhMjN/J3ZXgzjIVicxBSVKU3UITkK0rq1c/ZLpJs28rc4Ovq2C1rWOJ/rrI2ohuQCrUk26mQSyxMyqEAhRdaaUSVIUFguOYjhIUBrSMkwmSSM1Je+NxO4nYRbU39lZjXOb9mbb3QOZmrRk3/AJW9/wC4xAVdrjTQHUFDNGs01DPbG5ppqmPoYzmW2dU8Nqq6Rk4texVwzsu+yt5hvJPGmZbVl962RqWnM4hSo1xm6KaKQRyOx1Nd/wDE+B3cEjNexwa4+R/BQi9aeFVLoB4R1dA25ShW2s4UBzmcSoFJ3xroj0Ye46mjEbiNZt4Ea02D7c44DaNx8PBbK6FnS+F1CWUHgnC1whAUV4QCSa6szqGUcivmmzmuLj9wvbCyyTvfcEnEXQLSXYLLaEPNpS2oqwlKRQKqCa0G0ecbckVcr3GN5uLXvuTqOVziWnWueR310FrbiW4UPtMu1Ugqo3UmqFqGHL8JrQp1ajsjlZSpQ6J0jNRtr8QNfEb1lqYrtLhj7rrseUXJWYv5LqDTcy19LKuJdSdxBPYQk9UdXJE/Rz5hwd77Fro35r7b13WyJ9Mww08nkuoS4NygD5x6tdVZjS7bCpWy5hSK4nAGUkGlOF4pNdlE4uukCFzJppp1tyzXElKm20gH1kgJwuJ/NsjyJdJG4VjTcEnjuPouQS5pEw2/1lzqk1ZkxWmFWYzqULA8Rq6R0R6D/gV0VsfcLof8Odv9cLX2NeFt01llpYdUarYd+jWTrKFDkqPONe0GOTUUb2C0wzmjBw6w8xtH9dZJIXN6+sbxijD004+ytT9ZVhFQ6UqClLwmiglQ1I2VAqa0FKZojgbFIAz7nHDVYDdcb+QXQocmNI6aQ/bsQWw7SemCpqz225WXRkpwpxKNa0161dHfGypbHAA6oJe47MB/j+stFRlIQi0Yt7oyq701ixptB7H0oBT7laRiFfFaxhFvPXxXPGV5s6/5WctO707wvCrYYf2KCeKF68KlJBTVQjfHW0xZmB5bzt4A61MlaybWTY+SqN2w40g8MVymdODYlggnctRyi5pmSOHR2f4udfkEsxtcft+7xJ/CHPXmbBqmX4RQ1LmXFOnfhySDujS2hfazn2G5oDeespggdtdby1Kdq8douJAZSpKTq4JnLqIBhZoqJh/4h1+Lv2qmGFvW5lersC03gS6VgHXwrtB2E+UAq6GM2Zb0COmgbhyCqsXRJVhVMywPMlzGr3UiGOygALiN3Cw4lXNRquGlF5TR5j+0KHTwCwO1REZX5Yzex/uH4ukurLbOati40khVHJs1FOKFIB7M4V9VqXC7Y/dV0qUjU1EpXR9JkBQU6sHVVQHgkRmflipBtYD0/aWayXBWU6P5Iegs71nyhZyvU7xwVdLl3qVFxpIH6E9a1fGKnKtUe1yCrpUu9WkXTkx9nR11PiYUcoVJ7ZVdIl7ykF2ZT92a90RXTqjvnio6eTvJ4u9KfuzP8NPwiNMqO+eJUdNJ3jxXou/Kj7Mz/DT8IjTKjvniUdNJ3jxWbn7LC2JmXQAhJnWwKZBIcSzmB16o60VQWlkrtZDD62uvQQSEZPLjsKJi48lQDga0FK4lVPSaHXGH6pVXvncguHpUu9RLuBJH0Fjcs+dYuMr1Q2jgp0uXeqz2jiUOpTqdygfFMMblqoGIB9P2rCtk8FRmtGTfoTCk+0kHwKYczLj+0y/kf8pgrjtCpL0ZqpxJlCj7BHgTDhltvaYR6/pXFcNrUHdsOdlqgLUgA6wtSE76mg741tqqWfEX9AT+SmiWJ+xXkWlaiEcdBfbPrIS6k7ymvjCTDQOd9pzT55p5qmZATq1Hgo5a9TaSlLrLqAgmiUPKKUEgg4WnQpIyJFOmGvpZi05kgIO8Y+bhYpjo5C2wdcf20K0h5lag7KzJQpGYaADSidpSM21qPqgCsZy2RrcyZlwe11h69oDx1pVnAZr2+uP7UVJlbyHJZJDxqThaKFEGlC6muAJPG422hyyhojiEZbN1dlzcf9px9E+KnMn2AXHEehWhbs+dNQkSzb3p4XThVXY41hUk1G3IxiOjDEkt2atY8nXBWgZIeTYkeW0eqy82PkEy26BgXlwzFKCiq4uDNSFNmhpnkdcb2g1ULozrHZd7X3Ec0iWCQXikHkUCVaREwXmRhNTg2kChCesCnWI2CAGLo5Ne/wDKnMGZmuXQ7rT62JVDbctMOuZqUSjAnEo15a+oVpsjgVsTZZy90jWjDG5t5Bc+Zgc8kuAHFQ2hdebnlhc0tDKU5IQgYiATntArqzrs1ReKup6RubCC4nEnUrMnjiFmC6ne0bSxTRLjqVU5RIIrzkUHjC25amDrkCyqK199YXNrTkVy7y2lZKQqlR2gjeKGPRwytmjDxgV0WOD2gjau8yjuJCFeskHtAMeGe3NcRuK4bhYkKtbrOOWfT6zSx/KaQ2mdmzMd4j3VojZ4PitxojfK7IkydiCnqQtSR3AR7ld1e6V7HVNWXMtoBK0pDiQNZLZCqDpIBHXEE2F0LhdhTC30MfOBM2gKLDitTqQeOy5zkdtFA88cKpY2Fz/tvGesNx2OH9jqWCQBhOr7do3eIWwaW1OtFp9FFj6RpXKQrnG2nMoa45LhJSyB8Z1bDsI/sQshzonZzT5FYC1bhrafaQlWNp1wIByCk1qTUaskgmo5tkd6nyq2WNxIs4C/h/XXVo5RO8M2q3pPtjjpk26BtoAqA56cVO4JoevogyZBqMzsT/c11a6XX0YwCEXQt1qXxJcLqKmocaOrLUpCqpUOquZhlfSvmsW2PgfwRrC408Tn6xb1XQ7HvOw4SPlLavVxJLatxxGhO6kcCehlZr6M8bjksEkD29n8rQIUCKggjnEYCLais69gQhU1duUcJK2GyTrIFD3UjUytqGCzXlNbPI3Aqmi6DKRRpyYaHM26QOw1hpyjK7rhrvMK+kOOIB9EPVcYheNEwVK/120u+NKRo+q3bmuZYf6SWq+lXFi3hqTXLBtBPJmW1p9SimhT/boYBV0ZxYQd+p3upEsJxb+fdUJmy7QpnLSzm3jKUv8A/osw9k9HfruHoB7BXD4e8Ry9grUvNTaEALl5ofhZ4JKf5Uk98LdHTuddr2+ZzieZsqlsZOpw9bryz71qQui5N9tB5S1cI4onYKECCXJ7XNu2RpO4WAQ6nBGpwPAIlaF9Wm01DL6uf5sppvKozxZMkebFzR639kttK5xxHFA3dJ49GWJ3uU8ExtGQjtfy/acKHe7koV6T17JdI3uE/wBoi4yE3a/l+1bQR3lVe0lzB5LTI3hR/uENbkSHa48vhWFCzaSoFaRpvmaH5D+qL/Rqfx4/pW0KPxXg0jTfM17h+MH0an8eP6RoUfirLF6A5KThcKUvqcbcQE5ZpwBJSCTyeDB64DRZksbWi7QCD63x87rpQZjKZ0SpjSFOc7fuRb6PTePFc7Q41OnSTNU5DJPPhV+qFnItPfE8R8KuhR7ypGNJcwOW00odAUP7jEOyJCeq48vhQaJmwlWU6Q0LPzjC09Lbp/pIpCjkdzeq8HzH5VdDIwPJSG2JJ2nzqAv/APIlkn+ZvDTfWK6NVR9k2/0u/Buo6OVuzgflNmbRQ3TjY9gVJzLlR08EskU6zEshc/Zb/wB7Rb/yFigMJ/YHuopxxdApnE+TSo+TuNujoLjQAJHT3xeNreq/7f8AuDm8HKzQMHavUEcCrAE082ayrqzlREwhC0kdDhwLT3wv/wBPG7/mAeLSQeH3A8lX/htPW4fGsIfOXImHCC3Lhn1gXgoflFKgdZjRHlSFgs9+d/22/uSY2qY3F1/RF5S6U7wSWVTCGWhrDWIlROsqOVTSgpWlAIzSZTp84vDC4+NtXlirnKdm5rB+FZl9HLKSFF97EM8SSEmvODQkQl2WpDqDBZZtPfe4C9n5AuH5BNHGVBSpWYNMVUjNC+cjLVrBh0MzQNJiFgNTm/kLt0lUKxnRvx2FGrrIQWQeBQ04gltYSkCikGhp0HX1xza7ObKRnEg6xr2FefqmPjkLHFGiYxLMhdtWsGWyRhxEcXGpKUg7MWIg03AmNNPTmV1jh4C59LJscecVgk205MLwuFyZVXJiXqlr86qVI7stcdw0zIW5zLMHedrd6DD+wW7omsFxq8TigV4HHZico4EJcUpKMKDUDUAKgmpFc+mN1K2OGnuwkgXOtOiDWR6sF2thoJSlI1JASOoUjxrnZxJO1ccm5usbal5CkTAxYk8M42KU5KGCVAH2x3x2IaIEsNrHNB9S74WtkN83yB5rs+jGX4OypJNKfMpVSlOXxvOPTrqLP6X7SWTKyCFKQJpSy6pJoeDaAJQD+Imh6B0xmq5uhhc8bEuZ+YwuXFr4XSXKnhpfEWQcWRNWzz15vxbIwUGUGzjo5et7/wBuWeCoEn2ux906Qva28EpnQoOJyRMtZLTvpr7x0REuT3xkmnwOLTgf7+KHU7m648NxwW2suZxupUp1DyGWlOBaRQnGcKSoDIKCULFRrxHIUjmmMMjNmlpc61j4bvC5Hyt+RogHvkItZA7h2Y1MpfmX0JcW44RRQBwjWdeqte4Q/Kc74XMijNgBs1XXNrp3mTUfFXrS0fSrlSjE0fwmo7FeREIhyxUM633JDKyRuOtZud0aPp+idQ50EFJ8x3x0Y8txHrtI5/C0trWnEWQZdiT8qahDyOlskjrwV741iqpJ9RIPn+07pYZNoU0lfmdaObgX0OJr3ih74pJkqmfgLeX9ZVdSxO2I1L6Tl5Y5dJ58KyPEGMbsht7L+X+Ek0I2FFpbSRLK5aHUdQPgYyvyLOOqQUo0TxgUTl76yS/rgPaSoeIjM7JlU3s+yWaWUbEQlrdlnMkPtE82MV7DnCH0s7Osw8EsxPGIV9CwdRB3GsIIIxS7J0QhKBCUCExbKTrSDvAiQ4jAqblRGRaP1aPcHwi/Sv7x4qc929V12FLHMy7J/wBtPwhgqpxg88SrdK/eUxV3ZQ65Zn+Gn4RIrKgds8UdNJ3iojdaT/d2+yLafU98q3Tyd5eJurJj7O32fExP1Cp75RpEveSF1ZP93b7IjT6nvlGkSd5PTdiTH2Zr3a+MQa6oPbPFR08neTv2blP3Zn3BEabUd88UdNJ3ipmbGl08lhofkT8Io6pmdi88VUyPOJU6JNsam0DckfCKGR5xJ4qM471ME01RRVXsCEoEJq1gayBvNIkAnBFrqi/bssjlTDQPNjTXsrWHtpZ3YMPApgiecAUNmr7SSPrsXsJJ8qRoZkupd2beaYKWU7Fjr23xQ8thTKVpUyvGFKoKjKlKVyNI7GT8nuhDxIQQ4WsFvpInwuzrrWTs2tKi4w6y03MIS+Fu6sQASumYAJTwR/KYw9E10dpGklhtYY2OHO615WhY5zZbXvuWZnbUQamYtJ1z8EujD1YtUao4Hf8ASgA8XG/Jc9sZ7LLeaHJtmz280Si3V87y69ZpUd0PNNWP1OkAHgEzopji63kqto3wfcTwbYQw36rQw5dJ1+ENiydEw5z7uO861ZlMwG51nxR/Rld8lXypxPFGTVdp2q6tQ6SeaMOWKsAdC069vwkVk2rMHqtfei1iy2EtDE+7xGkDXU61bk6+bVHJo6cSvzn6mN1k/j1WSGPONzgMVz1dhLfmZeSaViUFBpZGdXXCVPKHOEpoCeZEenpHZ93kdbDwaNQ/J9V04Tf7t/tsX1hLMJbQlCRRKUhKRzBIoB2RtT1xzTw46xNyEygBSaON0VXDiNKgnZiSrL2TzQiphbLEWOS5WB7SChN3LSCW8CieCBwJUrlNn7l7mI1BWpQpt1+Xq4Luzh1sSBgf9TfPaMR7cyVlzcY+/iFVvFcJl8lbR4Jw7AOIT0jYekdkNpMrSRfa/wC4c1aKrczU7WEKsOz3JOTtEKpwgATVJyoUmhH8SuqOhLM2omhLcMef6XoaOQOpnvb/AH9dZy6l4W5bEHGiqprwiFFKxlq6R0ExqraN89i11vAi4XLnhdJgV0Gx74SjmXDkHmeAT/MAExwZ8nVDNeZw18sVgkppBs4LSNOBQqkgjnBqO6OcQQbFZyLYp0QoUExJtrBC0IUDrxJB8Yu2R7OqSFYOIwKEv3PklVqwkV9UkeBjU3KNS3tpoqZRtQ2a0dSiuSXEblV/qBjSzLNQ3Gx9PhMFZIMUOf0Yo9CYUPaQD4EUjQ3Lju0zmmCuO0IfMaM3hyHm1bwU/GHty3Ees0jmmCubtCpquBOozTgJ/C5TxpDhleldqN+CtpcRxTRZ1qtahMZeqsqHcTE9Nk+THN4WU59O7cvFW1arfKL4p6zdfFMApqB+FvQ/tHRU7sLcU9GkKcSc+DPQpHwIiDkemOF+KjQ4yrLWkuY9Jpo7gof3GFHIkOxx5fCqaFmwlTp0nObWEe8Yochs2PPBRoLd6na0n+tLdjnxTFHZC3P5ftVNDudyVpvSaztYcG4pPwhRyHLscOaqaF29eK0mtbGHOtQESMhybXhGgu3pDSa19w57wg+hyd8cEaC7emq0nN1yl106VgeUSMhv2vHBGgnemnSej93V/EH6Yn6G7v8AL9qdBPeUJ0oH92H8X/hF/oQ//Zy/anQf9XL9pn+Z6v3ZP8Q/pifoTe/y/anQR3lVmdJcweQ00nfVXmIYzIkI6zieSsKJm0oe9f2dJycSnoCE+YMaG5JpRsv6pgpIhsVdd8Z5WXDq6kpHgIYMm0o7Hv8AKto0Q2JBy0Xsx8qVux07soLUUfdHBFoW7uSkF1ZtSqmXeVz4iEn+asV0+naLB4HNR08YGIROUuVM/uzSel1wnuQad0Zn5Tg759B8pTqlnePoEal7rToFEuSzPPwbQ8SmsY319KTra53mf2lGeLaCfVUrR0dvrxOGZS44c+MkiuXPU7tUOiyzE2zQyzfNXZWNGrNsFLZ0gmas+WbeJHBTHBKoaEVJATntqpAhssjoaiRzNrc4en+CuzO4mizxi1W5+6tmS4HDKIOwFw4juSnM9QjHFX10x+wctXFcJtRO/qoLa1myCGlKLLzVUngy4uilqpxcKDUkVpUkAUO2NcE1W94GcHa9dhqA8TqHC6cx8pda4O//ACq10LlLmMLr1UM6wPSWOjmT09nPDa/KbYbsj1u5D9+CtPUhn2tx9l0S1bTblW0IQnEsjCyyjWojUBzJG07I8/DA+ocXE2GLnHZ+1z2MMhufUrI2pPKl1KKlJctB5NKjky6NdBzUFTXr39WGJswAAtE3i8/3x5a2NDxuYOZTtFt6pSUtAKeSSgp4Jt4nkKWeO4oH1jt1pA25x3IWkC7sTy3D0W1gIGtfTcNV1jdL6mBZMyX04hhojnDijhbUOaiiDurAhfOcxLTlmOJWTksCp5SFc6FV2j/xHOY+mrmFo2ehHiFmDo5xbcj9j3sbJGBz5Mra24MbB9k5Kb8BzRhnye8dZueN41O9dh90iSnO0X8dv7RGfeUqRtBa8GIrAOBWJOSGdRoKjbq2xSFrWzQht7W2ixxK7dGAKE2TLoXTlnJNCnUBxTnGKq5p5gCNVBC67KE7KghhsBzXBnqHiSwOCgtHRmg5svKT+FYxd4pTsMXiy24f8xt/LUrMrj2gga7kz7Jq0a9LblD30jaMqUkos/mP8p2lQuxXpte1mOVw1Pxt1HbTzg0fJ8vVt6G35R0dO7C3FSS2kiZSeOhpY3EHuPlFX5FgPVJHNQaJhwKLymk5B+kYUOlCge4gRkfkN3YfxH+Up1CdhRiWv7JK1uKQeZSD4iojI/JNS3AX9Uk0ko2Ig3eiTOqYa61U8YQaGpHYKWYJB2VclrUZc5DzavZWk+BhL4JWdZpHoVUxuGIVsQpUSgQlAheFIOsCJuUKBci0dbaDvSPhFhK8YOPFWznb1Ucu7Kq1y7PuDyhwrKgYPPFWE0g7RUarryZ+zt9SaeEWFdUjtlT08neUJudJVr8nT2q+MW+o1Xf9lbSZd6aq5ckfqB7yvjFhlOq7/sjSZd69FzZL7hPar4xH1Kq7/sjSZd6jVciSP1P86vjFhlSq73IKdKl3pC48l9z/ADq+MH1Sq73II0qXepUXPkh9nT1lR84oco1J7ajSZd6lN1pP93b7Irp9T3yq9PJ3lKi7soNUsz7g8xFTWVB7Z4qOmk7xVlqzmU8lpsbkD4Qp00jsXHiql7jiVYS2BqAG4RQknFVunRCEoEJGBCqTNpstiq3W0jpWB5w1kEjzZrSfRWDHHAITPXvk0ivygbkDET0aiBGqPJ1Q49TjqTm08h7Kyd2Zwmz55eaiHEu5661CqmlNqY7VVGBURN8CPwvSQtvSyNVQ3qmX14JRhDS1ay2gFe8qIyHTQb4NAhhbnTvJA3nVwXH0djBd5utFYFx+Pw06rhXdeEmoHNiJ5R6NW+OfVZU+3o6cZrd/xu91nlqtWbHqC1bswo8VkAkZYjyU9nKPQO0RywwDXJ+z8efuswAxcsTbt5W5dagweHm1cQvECiBXkJAyyOwdZJjs01E+ZoMgzYxrzd/ifnhZbIoC8fdqbuWJmJ8pQtAOJbhq85Wtc64B0VzJ2mmwZ9lsQLg44Dqj8/G5bAy5B2DAIZGlNX1BoOvC5N2dR04lsLLNdpQEoKCemhKfywIXmniXWqylKQK8G624ofhBIz6KlMQRcWQsP/jSFLwP4Fy7wBacoCkYgKtueqraCdefNHkNGc1udHcPbiNvmN43rj9EQLtxGPyEFt7RyhVVSysB9RVSnqOsd8bKbLLm6phfxGKdFWkanqCwLOdbkbQlXEEOJAWAM6hSTQimv6ONUszJKiGVhuDq/uK71JI2Smkzf7+sql2b2y6GkNvoUhSBhDreRIrlXCQfHVEVmT5nPL4zcHYVxZqd5cS0+i2NmXhll0wTaVV9FyiVdVcJ8Y5E1HMzrR8NY/KyPheMWo8IwpCUCFBMSba+WhCvaSD4xdsj2dUkKwcRgUJmrnyS9bCR7NU+BjUzKNSzB/HWmiplG1DJjRzKK5JdRuUD/UkxpblmoGNj6ftMFbIMUOmNGKfQmCPaQD4ERoZlx3aZzTBXHaENf0aTA5LjSt+IeRjS3LcJxaQmCtZtCgFybQbzQR+R2nwi/wBTo39bmFbSoXY+y9TL2w1q+Ue9j8zEF+TpO77fCL0ztyd/j9rIHGS7vUx/xiNEye7Aj/y/ajoac7uKaNIM6jJSW6/iQQe4iJ+kUztYJ4qdDiOCna0mTHpNNHdiH9xijsiQ7HHl8KpoWbCVZRpPXtl09SyPIws5Dbsfy/aroI7yttaTm/Sl1jcsHxAhTshv2PHBUNC7YVYTpKltrbw6k/qhZyJN3hz+FXQn7wnf5ky33bvYn9UR9Fn3jn8I0J+8Jw0jyvqu+6PjEfRZ94/vRGhSeCcdI0pzO+6PjEfRqjw4qNCkUS9JUsNTbp6k/qi4yJNtcOfwpFE/eFXc0nNeiws71AeRi4yHJteOCsKF29V16T+aW7XP+MMGQt7+X7VhQ/6uSiOk9eyXT75+EW+ht7/JToI7yic0mveiy2N5UfMRcZDj2uPJSKFu9VjpIm/UZ91X6oZ9Fp954j4VtCj8VXf0gTitSkJ9lA86xduSKYYgn1VhRxhUHb2zigQZhefNQeAjQ3J9M3BgTBTxDYhj064vluLVXXiUT4mNDYmN6rQPRMDWjAKvDFZXZOyH3UlTbS1JAJKgk0y157T0QmSoijNnuAKo6RjTYlaa5QHyG0v+knuDlIxVptPD5/C6NN/ypPL5XTpCRbZThaQlA5kin/mPLSyvkdd5uvJueXG5KD3hvVLS9UrVjX92jM/mPo7j2GNdLQTza2iw3n8b06Kne/WOK59bd75ib4iSGWtRSk0H5lbR0Cm6O9T5Ohp/uP3O/sAt8dOyPWdZQN0IJShkLUTQEnWpRyokDUObae6Nrc4Auk/wPFOF8XLsF1rtNyrQGEF1QBWo5mvMOYCPJ1ta+oedf2jALkzTukd4IBf6ypZcsuYa4PG2sJUWyKEkgFKqZYhUHnjdkyonbMIn3sRqv7jwT6WR4eGOwK3P/ptZIkplewv4fdQgn+oR6RdJdYmpdLiFNrSFIWkpUk6iFChB6oEL5QvdYj9jzi2KhSFDEgkAhxokgBadWwgimsGkIkibLqds/rgpbmh+oond29epIeS0funqlv8AI5ymx0KxAbI5FVk/aW38W4+rcD6WWSWn8L+Ix9RtWoknyqbo4nAX5emSgpJLalZpUNfFcrqEYQ0Ng+03zXeR1jd6Lp5EcAXx3WIuRdVt92YS/U8CQjCDTjEqFerCe2OrlKufCxhj7Wu/D5WKsldCQ0Y/CLzmjFJNWnykcy017wR4Rkjy44D72cDb5Wdtce0EKcubaDFeBXUDVwbhST1GkaRlKjl/5g4i6aKmF/WHJMFq2swOMHiPxt4h2084to+T5cCPQ2R0dO/C3FSy+kmZSaONtK6lJPifCKuyLCR9riOag0TDgUXktJjR+lZWjpSQod9IySZEkHUcDy+Up1C7YUZl78SSzThcPtJUO+lIxvyXVN7N/UJJpZRsRSWtuXcyQ+0o8wWmvZWsZn0szOswj0SzE8YhXG3kq5KkncQYUWkYhUIIT6RVQlAhKBCatAOsA7xEgkYIUJkWvu0e4PhF+lf3jxVs929VXrAlVcqXaP5BDG1c7cHnirCaQYEqsu6Mkfs6Oqo8DDBlCpHbKtpEveUK7kyR+ppuUr4xcZTqh2uQVtKl3qM3Ekfuj76vjFvqtV3uQU6XLvXv7CSP3R99Xxg+q1Xe5BRpUu9O/YiS+5/nV8Yj6pVd7kEaVLvXqbkyQ+pHvK+MQcp1Xe5BGlS71Ii58kPs6esqPnFTlGqPb9lGky71abu9Kp1S7XuD4Qs1k5xeeKoZpD2ipTIy7ettlO9KR4xTpZn7SeKjOedpVN+8Ek3reZy2JIPcmsObR1T8Gn291cQynYUKmtIUmjkBa/ZTT+qkamZHqXdaw9fhNFHIcUEmb+reJSxJpUrZiBWexIHjGxmSWxC8kthwThSButzvwgibqT0wsrUzhKzUlVEAfl1jsjaa+lhbmh17evNO0iJgtf8AKPSGjI0BefAO1KE1/mNPCMMmXB/02cfj9pLq7uhaezbmSjJBDWNQ2uHF101V6o5s2UqiTUXWHhq/azPqZHbUeJCU7AkCvQAIw63HxSMVzi7rgNn2k4nihSlUHNlUDvj09QCKiFpXraYWpn3/ALUhtt35mJj5tocEk5USarPPxtg3ARanyVDD9z9Z8cOC40dKxmt2tZM688/++eOrs1LUrVmWa9MKwMoUo1zpqHSTqG8wqaeOFuc82VXvawXcV0+6Fy0yxDrpC3tlOSjdznpjzVflN0/2M1N5lc2epMn2jBFLZnlrxS8rm6clr9FoHWVH16ak68wdUZqeJrbSzdXYNrvLw3lKjaB9z8Pdc3vXaKEoRJS5xNNZrWPrHNp6QP8AvUI9FRQvc41Eo+52A3BdGBhJMjsTyC+kNGF3BI2cy16axwrvtuAVHUAlP5Y6S0rVwIXEtK7Spa2GJlYBZfZ4GqtQUKihyyHGR1FXMYxZQhMsBAxGvgkVDM5hsshO3RYmirgay0wnlsqHF3p/CfWTUdAjlx5RlgA6T72HB2318fA61mbUPj62sb0Hs6Sm5GYYW8lYZQvMg4kBKqBZyyTlz01RtfPT1UTmxkZxHkbjDzXQpKmPpQ4HzRm3p0SFoOLUhSm5hKV1QrCQRkabDnWoPrCM8cRq6UNB1tNtetNynTZz9W3Wi1nX1llkDh8PQ6ih95PF7owS5MnaOpfyP4OtcR9K8bOC0UraTLn0bra/ZWk+BjnvhkZ1mkeizuY5uIVqFKqgmpJtwUcbQscykg+MXZI9hu0kKwcW4FCpi6EkvXLoHs1T/SRGpmUaluDz7pgqJRtQuZ0cyijVJdR0BQI/mBPfGlmWagY2Pp8JorZBih0xoxT6Ewoe0gHwIjQzLju0zmmCuO0KorRo8M0vorsyUO+GjLcZ6zDyV9NacQoxdG00ch73XlDxpFvqNC7rN/2hTpEBxHJPRZtspOS1mn+ok+JiDPk12IHAqM+mOzkmqftpvMhwgZ8lC/AEwBmTH4W4kItSuTP2rtROSmlV6WD8ItoFAcHf7lOjwHbzXir72gnNTSQOlpQ84kZLo3YO5hGiwnA801WkWcTkptob0LH90AyNTHBx4j4U6HGcCUk6S5ra2x7q/wBcSciQd48vhGhM3n+9F7/mXM/ds9i/1xH0SDvHl8I0Fm8pv+ZU192x7q/1xP0SDeeXwjQo95/vRPa0jTisg0yrchfkuIORqcYuPEfCg0UY2n+9E435tBWplHU0vzJiPpVGMXHiPhGiwjbzUSr02orkoWPZZ+IMW0CgbiR/5ftT0EA/yvUTFsuDIPj8oR4gRBZk1m7jf5QRTN3e6emxLXcyUtxIPrPU8DEGqyczADgo6WnGA5KVvRvMLNXX0A7TxlHvpFTlqFupjDyCg1rBgEWkdGrCacK444eiiR2ZnvjJJluY9RoHP+4JTq15wCPyN1pRrksIrzq4x/mrGGSvqJOs8+3skOnkdiUWbbCRRIAHMBTwjKSTrKUTdOMQoQe0b0SjPLeTX1U8Y9ia0641xUNRL1W8dXunMgkdgFnH9ICnFFEpLLcVsKgTuOFOdOsR0G5IawZ07wB/bT8LQKMN1yOsgl5LWni0oPvNNg8UsIUnGQcjUCpApXWY20lPSh46NpP+o4fj2ToY4s77RfxTbISf8HmuLXE8gDpNW8h0w2a2ms14A/ldhmqlf5/CqS91Zx88WXDKDqxcUdeKqz3xLq+mhxfnHj7alyjPGzE3/uC09k6Nm00Mw4V/hRxRuJ1nqpHNny092qJtvE6z/cVmfWk9ULYNtsyzYSkIaRsAyqega1KPWTHJJkndc3J/uAWQlzzc61nbfvOlHFUvgUbaZvKHMlH1VfWXn0CN9LQl2sDOP+0eZ7XkNXitEUBOsC/t+/RYu174KU2WJZHAsnI51WqvKKldO3b0mOxBk5rXdJKc53IeQ8P4LYymAOc/WV0fQro0JKLQm05CipdpQ17UuqHNtSOvmjprSu6QISgQg17LtMWhLqYmE1Sc0qHKQrOi0nnFdxzBgQvnK8Fkz1lOBE02XWQr5p4FQ1/duDNCiBmg82ojOMk1Gx9y3UTwPmMD7+KS+EHDV/bQjNn3pbeQUFaXULThKHKNu5ihFT824T0YeuOHLQPidnAZpGu41t/+w5rC6AtN7W5j5HNULbkVTNn4VBQmJPWFDjFs6ldaQDvQY2U8ojqLg/a/dhf/AD7r0QcKmmDhi1Z+6t0FTja3A6EYVYQCmtTQE7RQZjnjTW5RFM8NLb3F8VyJqkRECylntH02jNIQ4Pwqz7FUiseV6d+Nx5/pQ2sjOOpUC7PyuRMw2Bz4sPVXKH5tJUd08L/KvaGTcVelNIM4gUJQ57aP0kQh+R6Z2Fx5H5uqOo4yjEppOP1kuD0oVTuIPjGR+Qx2H8QkuodxReW0jSquUHEb0g+BjI/I1QMCClGikGCIsX0klanwPaSoeIhDsmVTex7JZppRsV1q8EqrVMM/xEjxMJdRztxYeBVDDIOyVcbmkK5K0HcoGEmNwxCoWkbFMIooSgQlAhKBC8KQdYguhRiWQNSE+6Itnu3qc4r1TCTrSk9Qgznb0XK8+So9RPuiDPdvRnHenpQBqAG4RBJOKi6dEISgQlAheKNNeW+Aa8EIfNW7LN5LfaB5sYr2DONDKSd/VYeCY2J7sAhMzf2STqcUs/hQfE0EamZJqXbLeqaKSU7EIm9JiNTTClHZiUB3Csa2ZEd2328k1tCe0UMevfaDlcIQyn1iAkCv4nDSNDcnUbMSXHdjyCaKeFvj/eCov43snpp6YO1DCVKG7EaJ7AYe3Nj6kYb4uIHLWeYVxZvVaB5qeVu8/UFqQO+ZVXrw8QdoMUfWRWs+b/xH51+6q6Zvafw/ijaLsWg6MLkyhlHqNCg7EBIPbGI11Gw3YwuO8/u6T08LdYbfzSmtHbCGXFF1wrShSgTQJBAJqRTVlzwMyzK6RozRa480CseXAWVywZLBJyDeR4R0PHqCnB2UQImrlvLM/c3N46vyV2609FQ23/lamdnm2hidcSgc6iB2c8caOJ8hswXXmGtc7UAsvaekOWbqGwp1XQMI7T5COlDked/X+0cStLKN5x1LF2ne6amVURxK5ANg4iObFmrspujsw5Oggbd2vzw4YLYynjYNfND27vzC3EtpQVvrNA0nNzPOqgOSPapzxrjma/qYb9npv9E5rw7BdluBoTS2pD9oFK1DMS4zSDsxq9L2RllrIyhyuuzpSAAAKAZACBC9gQlAhKBCimZdDiShxKVoUKFKgCCOkHXAhcovfoOl3iXJJfydZz4NXGbO70kd46BAhYOVu3adlP8ACTDDjkvhKHFt1cSGxU4ss0hOvjAZV54x1dKJYyG6jiPNPppeiffYcUPfP+GzGNBWuUfGJtTa9XQPRURzKBqKdMYy3TYs02D24gj+I9EqvpNd24HD4Wks+/UoqgU8oe23Q9ZTxfCOXLkqoGDeB+da47qWQYBH5O1WHR8262voChXrGuMMlPLH12keiQ6NzcQmzNiy7nLYbV0lA8aRLKmZnVeR6oErxgUKmLjySvqsPsqUPONLcqVTe1f0CaKqUbULe0aS55Lro34T/aI0ty3NtaOfymiuftAQt3Ri56Mwg70EeZjU3LjNrDxTBXDaFSc0bzQ1KaP5iP7YcMtU+0Hh+1cVsfiqb9xJ1P1QV7K0+ZhrcrUru1b0KuKuI7VEm7NoI5LTo9lXwMWNdRuxcFPTwnaFIEWo2chN9iyPMRIbRSYZp4KbQO3cl7/jtpjLG/XmKP8AjFTR0W4cf2q9DBuCX7RWkDy3q9KP+MRodEdg4/tHQwbgku9lop5TqxvbT5piRk+jdg0cT8o0eE7OaYm/M8Prq70I/TEnJVL3eZ+VOixblKm/06B9Ik/kT8Iqck0u7mVGiRbkv2+nfXT7giPpNNu5o0SLco3L8zx+upuQjzEWGSqUdnmflSKWLco/2wnlZcOvqSnyEW+nUo7A5/KnRohsUS7cnlmnCvk8wJ8osKWlbrzQp6KIbAvUN2grUJs1/wCoawE0bcc3ki8I3clI3dafcH0LlPxmncoxU19Iw9Yen6UGeIbVfltHc2rlcGjeqp/lBhD8s04wufT5SzWRjBFJbRifrJgbko8yfKMz8uDss4lKNduCKSGjphBBU66o9BCR3CvfGaXLMrxYNA5pbqx5wARuUutKNmoYSTzrqo/zVjE+vqH6i7hq9kl08h2oshASKAADoFIykknWk3uqs5arLQq46hG9Q8NcMjglkNmNJ9FdsbnYBZ6e0hSiORjdP4U0HaqkdCPI9Q7rWH94J7aOQ46lmrVv05NAy7baW0ukIJJKjRRA2U8DHSgyUyA9K51yNe4LXDRAOBJ1qa9826wuWlJZSythnCSgZkroDkKkZAH80TSxxytfLKBZx2+C6tfmANidgAgBu5NL+cf+aG1cwvD/AFcY9kadNp2fZHr8Gi/tqXO6aMam6/JF7v3KMwoBhp+b/GlPBMje4vX1UJ2RfOqZMAGjx1nhh7qbyO8OZXUrC0Qqw/8AuXwynL5qTGGvtOrqpXNsi7aVl7v+4+OvlhyUiIYnX5rod3rsSskkplmUt15Stale0o1J6zGgABNsjEShKBCUCEoEJQISgQlAheEVgQuWXk0cON4vkaEPSy1Erk3CE4MVSSyv0czyTq2GMU1JnOz2Gzt/zvH9rWqKozW5rhcbvjcuZz+jdzFREvPNZ8lUvwo6KLaNKdsAkqGanNB8r/Cgshdrabef+VWb0SWopKlplzQHIKUlKlDnCSajcaGNbTcXKzuFjZU3rCtiT1szaANqQpSe1NUwqSmhk6zQfRLdEx2IULF+J5olK14iNYcQKjsoYyPyTTO2W8ikupIjsV9nSXMDlNNHdiGXvGM7siQ7HHl8JZoWbCURY0nJqMcuQNpSuvcQPGM7shnsv5JZoTsKJMaRpU0xB1O9INOwxndkaoGBBSzRSK41fmRP1xG9C/hCTkqqHZ5hUNLKNitIvXJn7Q31kjxELOT6kdgqujyd1WW7flVaphn+In4wt1JOMWHgVUwyDsngrSJ1smgcQSOZQOvVthRieMWngq5pGxSB5PrDtEVzTuUWKcCD0xGChecEPVHZE5x3qbrwspOtI7BBnHei5TTKIOtCfdHwiekdv5ozjvTWpRtAolCEjmCQIl0j3G5JKkuJxKkKkjWQOyK2JUa1SdtyWSSFTDII1jhE17Kw4Us7hcMPAq4iedh4Kuu9MmPtDfUqvhDBQVJ7BU9BJ3VVfvvJJ+ur7KVHypDW5LqndnmFcUsp2Ki9pGlByQ6rckDxMObkaoOJA9VcUUiHTGk5P1cuo+0sDuAMaGZDd2n8AmChO0oa9pLmDyWmQOkKP9wjQ3IkO1x5fCYKFm0lDH75zzpoHSK+i2kDwFe+NTcm0sY1t4lNFNE3YqzktPvHjJmFe0F07TkIYH0kWBaOCsHRNwsqrVkKJIU4yimRxOp8ASe6GOqGgagT5AqxkGwHgjVkXTSoYphbracWEFMu4pKukLw0pFJpZgLxsv6/haoWxuF3ut6La3QuTgcxSrbr7tKB11BbZbr6VSKk9CandWsZXNqar7XjNbt3rSHQwa2nOPJbGz9FsxVRftApC1FS0y7QQVV/1FEkZUAyyAEaHUEJINsNWu51eV7LmTR9K/PditZZVwbPYOJMula9fCO1cV2rrTqjW1oaLNFlcADBaUCLKV7AhKBCUCEoEJQISgQlAhKBCUCEoEJQISgQlAhKBCgmJRtzJaELH4kg+MCECnbhWa6SVyTFTrIQEntTSBCB2hobspwHCytona24rLcF4h3QIQCZ0BSh+jmphPtBCvAJgQgs1/6fnR9HOoV7TRT4KVAhCJnQTaAPEcllj21A9hR5wIQ57QxaoOTLaukOo8yIEIe5ostYfY19S2z4KgQqj2j600a5KY/Kgq/prAhVxdO0hqkp0f7Dv6YqWg4hRYL03btJP2SdH+y6PKI6Nu5GaNyiTY9oE0DE2SNdG3PhB0bNwUZo3Kb/AAW0yMPyeeI5uDdp2UiOhjvfNHBGY3Gyllrl2o4aCTm/ztrSO1YAi2Y3cpsFOvRzataGTePYR21pE2ClRO6O7TSaGRf6k1HaKiJQpGNGtqK1STv5qJ/qIgQrLeii1j9kUN7jf6oEIlK6FbUVykNI9p0f2hUCEds7QXNA1cclacxLqqe7grC3McR1reVvyCqkE7UfZ0JkD/5TCdtRKAnqLjivCFOpr9o8fiyoYydv96WReV0RtgUcnZoitSGuDaBP5UV74oKKPEgX4+5KjoG7f7jdE2NFNmA1Wyt087rriv7qd0PZE1osPj2smBgC0dm3elZf6CWZb9htIPaBDLBWROJQlAhKBCUCEoEJQISgQlAhKBCUCEoEJQISgQlAhKBCUCEoEJQISgQlAhKBCUCEoEJQISgQlAhKBCUCEoEJQISgQlAhKBCUCEoEJQISgQlAhKBCUCEoEJQISgQlAhKBCUCEoEJQISgQlAhKBCUCEoEL/9k="/>
          <p:cNvSpPr>
            <a:spLocks noChangeAspect="1" noChangeArrowheads="1"/>
          </p:cNvSpPr>
          <p:nvPr/>
        </p:nvSpPr>
        <p:spPr bwMode="auto">
          <a:xfrm>
            <a:off x="779463" y="1000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4" name="AutoShape 4" descr="data:image/jpeg;base64,/9j/4AAQSkZJRgABAQAAAQABAAD/2wCEAAkGBxMTEhUTExQVFhUXGBobGRgYGRsYHxwdHBweGhgcHR4YICggGh0lHRoXITEiJSorLi4vGCAzODMsNygtLisBCgoKDg0OGhAQGywkHyQsLCwsLCwsLCwsLCwsLCwsLCwsLCwsLCwsLCwsLCwsLCwsLCwsLCwsLCwsLCwsLCwsLP/AABEIAKgBLAMBIgACEQEDEQH/xAAcAAACAwEBAQEAAAAAAAAAAAAEBQIDBgABBwj/xABBEAABAgQEAwYFAgUCBQQDAAABAhEAAyExBBJBUQUiYQYTcYGRoTKxwdHwQuEUI1Ji8QdyFUOCkrMWM7LCFzRj/8QAGAEAAwEBAAAAAAAAAAAAAAAAAAECAwT/xAAiEQACAgICAwEAAwAAAAAAAAAAAQIREiExQQMTUWEiQnH/2gAMAwEAAhEDEQA/AFmEwSVgtl3JP7D1tHkvhIFSCegVfR9oQnGolXKzUHKgX3cMxiK8eJiiUiZ5AgAbGmUQKeqoWFu7G/FpGVSB+lWZ7AcocCAz3SVMSCCgV681T6RccIhSRnTUjpUtW35SB5fDpcsTCkFxmFSTsQ3rFY/yytE+6GDg07+klLQlScxU1GBdnzEChv8Ap/DCz+KWmYooUpIctc03GakBzMUVhKV5qBmYj1ivErzBsqjXUsPnGfVGvdhq8QpRFSQDqdejUH7RETVJ+JWuwIbS0T4V2fmTJUyYhSAmX8Qq9bNAU10tlSVHxb81goLL505IYcr7mI/x81JGUZhtp+ViCZlOYMWtU+UV92CKj0H3gAtn8SmGqmf82EQXNzipINre/jA5IAZj6iL1TEtZIpVyS8Ay+QDlDOemtOl43vZEpl4GcvvkpC1hK2zOgNQEagnbR6x86l0Ay/LTzjadneJIRg56JgWpJBUQlITzAhh3gPOW/QWsTWsTLgceRdhcFzqsVAcoqSWduU7Xhfw6YUzQSXcvt19IbhZnLzSlLDpL5QOVVSoDMwJY6HW+kZ9E4hXMTQ0op+l4UWNjOdjVpmKUbl6M+u2sWYbiCwk1NTuzk6V8ReBse5UlQHxJcehvv+0TUkEsxp1Phf0/7Y0IBsUAoknMSTYlyHLAdR4RCUsoWCxJCgaajUeFDDWfJdIv1pfe2jAeY8IDmyxldI8TQNTrfWAD6sjBrMtE4KCkLCSkBYBUk1oVUsRv7Rgu32OlTJiTJzCXl+HNm5nqQdR1gbhmPWUZGzBAIBdWZIU5ZPNlYEmjfeIdoFoK0BKMoCBZg5JJJLWqbOYzt5DWNCCR+qh6V/eLuHIWkjnbxY/SJYyR8JSlQ3r+8CTkFwSVJT/u10+sUAXxSfNC0hLEKcAn3t4xfh5eVOZwWGjvT/G8K0s5DqJZw5J8em0G4NazLIV8WrDxhgNeDyM8tXlW7a1+T6ecCjlPKd3NfbaLMHisqctRZ26H/EXy5OdAcsXL0c08Py0AF2BwyDmSwJP92WpIN+geBMfhZaVEABrPetQ++jxDDApWPl0B1HvBWOk5up9Ke/40AWJ1ycwYF1CviGfzi/s8sGcEbhVCAahJI9xHmLkKQQ1C1d63iPBgn+MllVE8xNW/SWr4w7pEs1PCuJrnpEgy0lJDBIUU1u7sba2dhE8dgZOHChOQMwD6m5AuCKVGlozXDlqE0GWkFQDspNw3914u4opU2etYyy0rAozWAfl8XFdom3dlJKqLcJJ7wrOWWlILJJUQCQ3Il1VpUvalawpzUJBuSYPkmV8Shm7u4JbMNQG/eB5qUKWDLGVKmYKej2pX6wWFGg4dhZSMN30wJWGzcySSCaZQygL0rGK4pj1qW7lgAABygAUAAFAANI2/anBGTgJcsEKIUkLao1J8szekYSbINCzuHgjNSVomKs02MVMUlKmUaNmdN9dX9ooMxRDfMn6CLMJiEZA6S5ern0oYqkz5aV1NH1JPzMIoFxE1RASTlbYmKhN/pLvckny8YbY9NcyUMncCkJ1y6u4bpDJBZ80/rSfIj7vEJMpJqkN4kxerW5MCTsqVPkJJ1/DDGa3sXPKe/lsGUgGnRx9RCOcOYg2drlNPEQd2SUe9IqMyFBvRX0gPiMvnUYfQv7AJSXvR9yY5SQ9VEnYV+8VSkqKvi5dbPBc6WAo/N/Sx2hDKpSxoD6ZY8KgXHL8zHk+ZSlT4xGXnA5iPJoYFmUbE+Ma3s9x1agZU+dNVJYcjksBQFJfloSCBcHWMglOpb/ueGWCxmWWtIJulQY6gjepLDfeJaGmbDs+kyZ8yWhLJC1DmAWASNC7uAkb/AAxleLqlrmFSE5Ev8NSepJ8Y0OM40hCO8kpWCXWQyTUpCcwdOUm9Nj0ilWPGIDqUmW4dxLDnlBJUoVJejWfwjNXdmjfQnw0rkSwLhTV1BqPclotkHmHTXx/yYsm5BQTUrU9g79TtZ4aSMKPjskAEWrq3o99jGiZnWwGeDdnD/wDyIGlv1fjwEVsCOngz/KvzhxxPAqSlLlIURZxsUmnjm12eEeLmHKU06H89YYi7gvEBKm1SFAhmV5bMxpfxhzjJffhSwhCGADgq86qJrXeMlfx9GMNVcbmhAIld4S7hIPh+mv8AmJkvhUWKhMsVTCxSGBLVcv8ASPFZS1X1FdoMVi5hR/8ArzCSbJBzB/7WdusKl4nKWKJiS5+NOVveGJlxPOC+hFfKC8PMqx1Ye4hXJxwYuC5L2gjDYlOZKRQnpsH+kOgHf8OVTHFmIbcw9weHZBB1KhVxuPIPvA5lhExJIbN8h/mHGGyahKgVAkEXJGwdRAbf5FlYzOcRkgEKsDYMBcPpel/KJSJzENbXpUPtDTi1jV6kam1BYu4A9FC8I0lmFT4jx38vQQAxqrAfxAISDmAzM1DozmgMKuAcOQZqxNlKOWoBUpF3/pqTQlukavs7jBLClUNA6SXdILqYeDv4wp7VLmJUVIWDLPOgppQ6M5IY035YpJUQy2TwAy1LngHuUnK7kh1CwJLlh9bwu4pg0d6KlaXIzB0g+tx+dI0XBpyBhxiFKWZQIzlWUAKayU5jmd7sD1EZjFzGXMUAcjEoN30LE3AoHvGiSSohtsX4nh6k/CsPrmGh2P7RRMw83MMpSu1UhVLVLj5PaL1Y0gPuWJ8nbpF2EmCpSADr67QsE2PN1sjjZExKDzpWSGYZiPUC8Jp2KmUBlpoGoVbnrDucgqWM2ZT2A0G9fOD+J8IwgUAnGfpD5kEEFy4iHDEfja6EwErKCtLsWBYlnvbwiK1S9JaAP7UftFKFulQexBs/S3nFkhQIqoDy/eEyi9KpZDZBpTKoDZ2DCB8UWAAFH8Imkdfb94oxC3poNYSAFxEo3uddo9XUANTpHkxRIa0Dia36q9S/tDAbcFxYRiJbZnBa9nDb9YlxtTKUaVhLhsalKgWBIL0Gx6w37R0ZrExSWiXygGVMTkzOczszBvWOnYhKiDy5qBglvC1zAMtJsPSsF4CQSXzISzVVT6PCZeyleLANz18feICeGJCfww1C5QBCkAl7pNPQ/tAXdpqR7wJhQPLnqe0XJWuhNo9VLEeAQMQxHEFlGVwBA2VJYKJIGgP3ipIGpiyVLKiwd9PL6xJDY1wMnCjmCVOHqVWcEPQ1vZo33ApYmSUinMFVe5poaUBVrrq7H5VOBdzRzq/rvv6R9D7CkHDzCsgkLSkJcVex8nenvCo0TLuPymJIALm1/wBzZX0tGTwsjMVCj6eO8bDjKwoFKAQAEvc6ZbmrkA3/AKoyGZlPuYaBlOKwrDlMeYTF92FByDcAe9/KPcZPcG58tYqlYZU0pUg5VAlzUkMBt5w3sXAzlyeXPOJbUG4G1NTFn8ClSTM7o5Bcp5iBYEg1ao8N4H4vLdI5y+vgPD8rEuz8wnOoKU6aDmJDFr9TCrQWwedLEsOZROwKGDdNR6mJ4ZWGWF/ychAoXPkPHyhkOIrQoKKiQilVWBNQHdj4QyxnGsN3ZEuRlmfGVhYUoB7JoEgh6BjcbCJZakQx682RgHSlI82r5hmPnEMDPZTE0fTwt7n1hVhsQqYtRGZTVLAm+/o3rHiJ7qc3c+VafL5RVE2HcaxhSQ5JNnYC3h1J+wjOTcTsDXr47wfxgOB0DD8N9PSFq+ZNvz8JhoTGuEnKKXlqyzE8wIJdhcdHH0gKZjVzpagSVEKdydD+/wA4DwuJKFOmu2ke4eeEzmL5V/I39/pFRJlwW8ExBzCUpSsi/wBNw9hR7vY9YeSJylyFJmTAnuXyyihioFswCiHJDEs9GTGYmyiic+xb7e8F8VQpUwzFu6w4USVJY9Lir3irJrYOFDMUn4Va7H9J9YpzrlqcPS48NaxCdmqCQVD9Q12rBctWZKVa2N7jfy1hgxhgcSmYkrQOdPxJ6bp1ETxLqILA0uQ5udjGdws0y5r7Gg3G1rQ9xWGKiFIIyqDgOzVNIpS0Q40xdLHMoaEGORMRuPX94jLcLdW/s8Ql4YJLXjFmwWcpFD5Av9YonJLX8YlMLB/aILJykqpSEgKJ8lKwAVBHUv8ASIycFLALqFNRf0IdoDxExRYm20Wy1HRx+WhjQXhODLmfCUkb5gPY6w64hhCvKhVFC4JAqBUPbeM33hFrw8lzAqUkmjBi/R6wKwfRKbg5Sf8A2/ju3eO2zctavrtBWEmFMs0IexzIQBVz+jmcUZ4Trn1DVH+0A+2keZ1KNLnRi/pE0VZ5OUcxzM7nbx0iggqPKfaJzF+35aLcDiAlYKg4GkMlsqOFULg11Y/OLJWEo7gNof8AEOOSYrlN6hA0LX8Haj3jydgVNz1Z3IDsNK+YiXInbWhIAKtBGHmqdLbhn++kTxWGCd9wenX80iqUogEp8dIfI6GUzCzJh5EmYAeZq+Nel67RoOA8QRhs8uaKKKWygKqkuHHtTeMpgVTVUQVNvYCG6ZCZf9x3P0iW60aRi2NsbxJJUSE06sX60oKaQiGGBUWLAmg2gnu3ufKJIwx+LMA37feFkaYIGxeGyljVmI/PKIy1FIISRW1BTz6RLEKJLqP594plkuAIabE4ovm1SKurXx1inC8RRLCkANVy2pt7QSrCHo+354RUnAhT29IeaJ9YVLl98nKguVGzP1YentBcvsLjFITNXJWlFR/du+W7eMA4HFzsISqSySWqzmj9aQ9xHb/HTk92tSctHygJJsKnX2h2mS4tAScWnByxLygrzE3G9y1bMG0Ywpm4nNOXOLJzqdtvXqCfaDeKY6ZMl5HKgqvNVvt5WhAMFPUFEpJbUNXWgNT5QP8ADN3yHcSxgUHDMLFmNvOkK5c0s28QMtYdNjtYxfh0MH9aPAnQWQkmnUQNirA7QekCxpXaPDgXUzuDrp4F2baDIOQiWgLlgkVsat5+35aGHA8QJ8gylfGh7VqHdq0f+271dhCdUhaWCrfl2iUuY6s4ISdWDFXjuevjDyFQJjZWRZIZjsb7tFeGxYSbcp2oX0vSnWJcQ5lZq2t8vCBpSWHMOU+sNCoI4rKYuGJa/wDjwiEniCkpACiOjkRJKKZSXD0NrwNPw4fmzGlGIt6Q7GHzpz/Dr6mIYiaQo0/NYJ7sJrqzP06bQuxYJUFILhvL8tBRV7L0YqBJ8wrURU9BFwkquSkD1f0i9ElLPzP0A+8LQ6Ysb2ghEitfOkXLQB8NfeKwYALe45ScwGjE1Oxg3hyv5ag7sqAEJJf62hrw9jmQgEksKm3qBq9YLoGr0hXOmKJLtUbfaPAVPS5HvtW0aTBcOISsq9jbW9WrtvE8TisOByyQSLqckZhVWjsX3+UTkXiZtOHmqchBoKmnh+D5wfgeElQOY5Cz1Derin7x4eKORklpAGwevyJ6xarHLAYEFz8IDk7DfbeFslRXY6wnC1SsmVOZJDlT2TmZ32HWDcZxWvdgBgC7CpDhganqWF3PSFnBTOmBggJlEMVKF6uQka18offxIkgtQdAPtAodsbmlpGYxeEWWuZZ3uOgpXYRQrhyAlAJU5crDN/tS96C/jGmnrnFHeKdCD8IupX2DQplpWonKkk7mJc/hooPsI4JIEyamUkBIqx0FH0rDv/0+mYSVTkhIuWIZqmI9muCTUrExSSAlzUHa5ozGGeExKVABN3qLRzT8lPR0RhrYIjspJIWUz2EsFSyqXMDAVryirEFusWYnslLRkSrFBWdRSMqC2YAkhyoVABPlDuTIWtGKlAVmjlruhKK7MQY9XggDIlKmIWqXMnqWM6SpllRSSE2Jz1oGgz1yKtiHh3ZnAzkqSmdPM0A84Snu3dgQDVQ8FV3EUYnsdKlkPiF1ID93/UQkWUTciHnApKpSlgqCZAyoSCsKAVmKQAWDOSlLb7GIcfxSApCTMQFJmS1KBUzALCi+1EmD2SypcE4qrYtm8NkpdAmLUqofuyEuLjN8L+cLBw5INz5Rq08MmZ8wCcuZZJSpTKCnyjIeVJDglQLkp6lkuLlsYeW6DbWxFxlLAMCX3hAoftGxVKzFqeYf5ecCcV7O5ElQWN/qfxzFxmlyDg3sXYDjGVkTU5kc1gM1QwYqBFKaWgDimJCgQhLDbXTyMDzFMax6ivXpY+Ua/pi1ZBEigJNa0Y7UgiVJOXKB1J+42+TmHPAuMzpHMjLNQB8KxnCfJ3T8o0n/AOR8SU/+1IA6II/+0DaZm/E2zCq4ctY+EO7EgNfxYdIjJwU8aONnHs8atHEZOMn5sWA+Rk5HSzOQGBdVzEJnDsMkFWVRD0AmLSW6hR6Wg/wMEjJ4jDTGSpiUmgPzvA68MbA1L+mlI1HE8WhUsJld6nQ5+YNfYNUXjMKUczHzffygVktUU92E3rpF6pQUijPHd0CKM7wRh5PMzm4tWCyLAFYNRqMtOsB4hCnsPIxojwqaShMtOdRqbNWwrrFmL4UxGZLqYOErSADtXWDMpmbm4hS6JFN/tEUzcoyiu+sRXMIoKdftFYS23hGzKSJqXXSPYi2tGi3Cp6KIbT/BhDOSgmigd2HztFuClpz83wirXMSn4ouyQWsM1TFaVGz9BAB6pOZdCxPsIccMTKR8QKluXdkhtGe7mKZOB5SSHUz200PTeGvDsVTIUpQks9Myi3uL+wiGy4ofcLmSloKVBQNQpaZhdJNjlBZQs+waMjxLAqSHSxANSKki73PL8oaTFyUZgDzABiAWG4IFWrSoZn1EFYGRNmMZgCEgavmV1y6efpCin0OTS5E/DcMVAAJDatQg+HnDleAlyyZmXyu3qS9XhpLlgBkj86wu4lxRMv4GMy24H5tGuKW2Y5uWkU4zGlqLCaUSmp+wirhcwhQWtJW3wg6n6wBIWCoqWQSaml42fZPDqzd7MFP0vShpRvnHN5JutnV4oK9E8TgsRNy5yAbH+12p0pFfBcKZCySkqQXqdXGnn+axo8dOGUEskklg53Id9aPE1hIRlG1/ew3f6RzZPg6sey8zE92A7ixt6nR7eUYyqDmFCG9i0OMTgVBLhVtqBn0Gz0YfSFmOmsFAMGUKkCgJfW0JK2KTo1PCMUpawWblgCXKSJOGkFBTiZU0Z+UuaKC5hUzFK3d3qSNXgHAcZmIJSFpJEsqScoBIyuCAaNmLPa0OJ/F5syXlUoJOZKSoZSz4hUtyRyuEINqFT00iowaTMpSTaA8LJyiTQ5cRNSti9FCbnHg8v/x9Ysx5QnEziZqUsZYykB1ciSC9xVRhxNWRh1qTMClIGcKoyshzNqGUAQSP6i0JuIYmelcpOcqH8krbKATOWUkMaskNlAtq8EXkDWI6w8wM28Z7iuGAB6EwPglzFSpmeYSkKkZSCxZc0gkEMzpFhaGOAT3iZqScwStQCjUkDrqxJS/9sJxxdiUrVGM4spSQMpZ7wiVjpgLFZPiY03H5LFL05m9jCLiODSUuL+8axaBp0J55KlPFgFI8RJy/ntF8uW9Y3MiMiYpKgpCilXSG2F4qgkiYkJV/UBT/AKgbvuPKFBFY9Et9a7GE0mNNodf8NC1PLUARV0nMCd/6kny9IdSey2JmJRknJUtScwSZmXxFQ2YbO8YvMoVHlpGi7NcYxIWlMtRmf/zUM4PRqHzekCtcCdPbHCewWP8A1JB6BSVern7wg7Q9m5uDXLE9BSlYUxfN6ZdRSlbiPqeE7RYxgj+DEstYEgeRylj0gDtYo4uQqVNws2XMuiY6lJSsWLMxSbHoYqm+TGTTPkHd0BFXe1z1aLZaBV6aWY6+ugrWIKw6kTQDm+LmDEEEXvcODaCDKlFWpqWyuSTQsQB4+gEZy0ZSTQfwvGFFHDCgNPCuoHWGHGMbLKkHLL+AVcVYkO5vaMmuep6py61av51iydjwcpJILbDrEqDuyoOVUzOy01r7xNKAdRHCWG8NYgDtHUWTTLen7/KCsPLUl1VA3q3SPcNOIfIHUaOzt4dYqnJWCyyfVx4wATAKywBUo2YPboPOKUgvp50/xF8hLEEFQULFPhQOC49ILwHClKUMwYUpCboaTY0wmFSqWnICCxzkKJHyYE1DVPtDGVwMUU5LmzkairjzrDXBcPlpSDlLDSj70LNBcpJe1Nozh/Jl+R4oEwPCJSA+YrU71q2zP84LnTGSSQAkXLND3C45OUJlyAVakl/nBMzst/F5e+UZaR+lKk+4aN7o56ye2fOMfxYzAUyzlTYqq58NvnC5KEgOebytH1tP+nchDHvJhr+oIPkcrFoTcS7FsSRMH/YbbXjF5M6IuEUY3hmGSTnWwYihBq+2gtr6Q6n8UzKuQ2g9A0Gf+lZpNGbSihX/ALTFy+xmICX/AJZI/vZ7bsd4ylBvo1j5IrhkcLMCkAqDjYO96aHQQUucoBxUuzPT+3QkVfSAMXImyUUlFmAcFJAqP6TqQI6Rg8UQFKkrCWccpLA6sA5jFwZspoMUuYrxAAOWg+J671t4WiwoAJXlcqFa/n4RCYcQXLUeVRL9TtXoRWkWTcZiJ8tSJScpIZy4YF3bq1P3ELFjbTQMO3EmQtSRh++S2UkrABa4qkuIMnf6pSTL7s4EZWAbOlmBcBu7Zr06wnPYHFZQQEkkAgA1bq4ob+kUHsZiz/ySdHBR51JjVRgYvJuz6L2f7RysVhlTRICUjMky8wsBaiQGI6Rmp3+puGUXODXp+sG1tNI0f+nXB+64fOTNllCyuYeYEEjIlj12j5rwfsriJyMyUDIahRsXDhmqfIRKhHYZNmjn/wCouCXL7s4FTUsUCxcaWERw3+o+GRQYWYEswAKAAOkZbGdmp8skKkqatUjOPVLiBZPCphUEiUsk2GU+EXhBoVtDTtZ2nl4pKe6lrlqCnOZrMRoesIpGJmE/EW2MNUdnMQf+SbPp8njyfwtSEuaH5HaKWK0hNSYDNMQBaPXNo8aLoiz0RyS357xJKd4LlSkqEA0rBQkGiix3vFsmRNSoFJtZST9dI9RlBYjeoj2gsqhpCCjbcNmYyUgKE6apKwCk5nppqYJncaxV1zJnnGd7KT5i1GUGIAcCr30O3jvG8lcJxBQUnDJUCGdVT7xuno5ZKmfP+McQKT36ZMtdndHoYWYfGzFKJElAJfTLep5gx9Y32M7OTQCFS2TZr+UZWZ2TmB/5hCSaOTTZ2FYz8iS2a+OTloQ4rDh+ZITaxpS1jCzGhlUWm3j8403EOzKwgkTUks7VBLeIDxjMWClTKdxS/wC0KLT4KlFrk4opeLZOCLh6A6j8pHIlF6Gra0+cWplocM76g66xoQFYZS5bBCeZ3SQC42IIIrHTuGTVcxAA6kR53SnrTZj60i+fNQBdSj/cadGdj6xBZ7hMUJFOUnWn+YYYbjABJVKSpJdgVKBG3wkdNIz+IxGcksGOg9ooK9naDEMjScOxxXPQaBL6q2FAB4tGwllTOHpcv9I+c8BLT5b7n5U94+hcP4ghBZYVl6AF/WKSrgzk7YTKxO79afSNDwniRSaBPy9Yx6sclSlZSWf+k+9Inh8WH+MMb6Q2Sj6UntKQCDLCm1FB71gWZ2rWzmSG6KH1hfheIfymSZe6mUVFvHSj+vSF83EFqgA7X+ZrElGw4f2iQoHkIA3YedYpxvamV+lObej/ACjHrmWL10B8PyjxdJGYMpgRc3B9flDEOZ/aSWUkd3LIsQR7EQlwvEZmehcqYSwVrIlhNCxdzcU3gVWFRR8vQW9BpEp4QmdLBVlGVTsf9pHsD6QmkUmzf8O7jIEqloG7pck6uSKkm5j1eGwiF94AgFAIYUFal0ihMJMEJuRShkWliQyan/dQWoGF6wLMxUsDLNSpBNgHcv0DgOd94ih2zYyZsqYl+VjZwA/rVoNQgAMAAOkfNzjn5kiZQgK5Ujm6Ve7xrOBJRNSVLzKNAyy4AHSzv522i1SJY8KRtEDh0MBlDDQUta0VScOEqJD1rVRPoCS3lAvFuYFAKgW/S/uxhuhIkqXhRQiUN3aB14XBElX8p/8Ad9HbQR834ihaFkZlXuCW+cUJmrH6lQsV8Hk/po+L4Yib/LWgo6v0Z6NppCPj+Fl5UAkEqUEnL+lywu3sIjOxUwj4oTcdnKEsEn/myv8AyJiPTE198w2R2HVMSVS5a1f9QBPqwiGL7CqS5VLmDwIj6L2ZxM0SwCAGAdRBytu7gM0F4jjv8xUohCkhKXqQSVOSz0YBotTjwZNSPkB7OSxqv1H2hjw3s9h1cqlTAfFP2jWY3ESVJJ7pIu2/j0jN5w/7xdRZGU0UcU7HIAzpmKbyP7wvl8ACf1E+KQYcmcesVqnOa+kGMQzmVcJknDrzyyAWILJAd9/Y+UavgPG5hmJExaiNozRmDYxbhcZlLsTtaHUVwS3N7Z9dXhUKFQDCDtbwtX8OpUlLrQMyUihUxdSfMP5tGcldrpwDAt4sYacF7RTZi8qiPT7RLimi1Jp2fMOJdokzU3Z7hmPrrGXx0mXmFGpuDqdo13+q/Zz+HxAnIYSsQSpgGCVhs46O+YeJ2jCYlAccxtGKgo8HS/JlyEYSXKF1EkiyQb/dtax4pv8AlpN6OQTA8pBNBU7D6wZKlhA5k1vX2oaesaGQP35/Uo9dYpFbF31NYmQzcorpWL1pcgqDVc1rXd7eMMAQy9q9dz947UNZ4KWWYBIdvwuY9MlVCkgGuo/wILA7BSimZLU4AChr1rfpGymKjE5RUvUbCLJfE5od1KYWoPrDRLVm34alJKwXcMQ3m7+0EyVJLlgCNIzXBuLNn71SQ4GU2dqkP+WjScPWlaXQ2lLFvAwmKhrw7hSJoq49DTTxPmIM4ZwiT3mRSCS7Dmb5Cpi/gWGLBYdm2vd7jePZWKKMSmgJfX38PKJtjLcXwJKCQM4GjKNesLJ2BSkMorKX/rP0r7xv8XJzJcsa0H76xmeIJooHxik7E9CKbhQEgoJSBpU+davFf/C0qUhSiQEknkABL05iQQaExOZi35QPMfSDMDlHKFbO1fKsADXCcOlslEuZNStZYEkKAYEijCrg7Qi4TOUDNM8rXNE1SBkFWSAX5zT4jSNXgAhJQpOik0NTWl9bxycEkTJpErOoTVF+rJyuLN7wrGJ8Lw7vkqMqSoqzOc6hLIGUAXJCwTmLnWO4HjMQhZTTK/w5wA3RRBp82hmuVOmJMtJyueY7eNK9ANWO4iOP4DMlpl5X/lhyxqo0c+r39oANagBaGWxejaHyijiGITLYE5Uk3JAHUCrvb1hDguIplpM1cxQNj3oUTUucoBYEuKV9os4fxRc/45QUg5qgAggNlzAlxXTrakAjN8ckoM1RzB3YJ1HoTpvCXGDLsH6j6GNXxzg2JmKzBCAkOwFGD0BqxJFaN7xn14FYd0JK7ZVE+t2hgLJc56FvKBuKp7xCJaElajOlKIBqyVZlU8BBn8OoqylknbVvtDHgqZYnATAFCGKzbcDx0ruillDKGKVZXJ0YBROlKPGTx+JlzZs0jMDlSUqSbNStHIJLeW0Zz/UZKf8AiCVSmAMlKnG4Uw9hBKOGzJMolaEhUwOM4OZKXbxBLPaMkkma8ouM2gSSfb1gWYpLsfWAVLINFH1v9oHUSTVR9T+GNLIocIrR4kpPg8LpeZmzKDbt/hoJEhZTmffUNTq1+n+ILFiEIQN2BglOF/UC48feFM2cxYFtnHz2ioY+cSQF8psGGw/eAKGywX0/PCLcHMKVBQdwXFH+tRClUyZ/UPSOQqYG5mhiJ/6pcWTOl4ZOYqmAzCo5QL5ABy1IvHzTEJANTppGk4vP72apyBk5UgP5kvq7+0JcZISSHVVvzaEXWiUhKgOXNXaPZaST9/ysTTlYl1hQagoB1tEpU4lwkAnQkVB8TeAYVLlgn4VF93D/AHisYbLmJCrVDj3NonhRndJo1mc18hAhkuQCFHX4reTXiRnmJnEkcoDCjVd7daRAIJDkMOhYnyhtkkMkpKZZFwrmJ8SL+AEVTsPKyuFcxsKO25HnrBYYi5Eg1uRtoPH2iAyhLqBzaCvrbWLVYc5QrLTbp+axAKKhQJrTR/KGKg3A4FalHK2jkcwGbyP3hoqTlJ70/DTlBSDbmqxPipoBwqpoQEocJU7tUeJgteBUUlSpiiBYWoNPzaIbLQVJ4t3ZHdliAWIOb/cwHKSdy8Vz8VPWsKQtZSOrt4kiF/8AGS5af5cspUKZ83pa5iheNXNCcxcVI8Tt716QUwtM3+F7bz5csZpqVgCxRWmxA8PWAsb21mlyUgvplIA8wWPW0YtPefpUaaAh/wDEV97zNXZ3B9oaQOvhppfa2pdAZ2cEddK/OGOC7SJBzFCqVYNe4uYyAlKXQudglIagfwBgvCrSE1+LMxCmPrtp69YbZKSN4O2YCOSUpyoOBkB3JoutBcxqOx3aWVMlTDPWmWtU4nKtSQWISxFbVbyj4nisUWJdSS5YAMOvhQtFmCnTk8zEbG3WqnpVjC2Okfef4+RLWZnfoIYk/wAxLD3+cNcJxXDz0qMuZLmZRUAgt9h1j8+43i0xRzqTlUSwILVFzSr+cSRxaxUlRJpduh8RuISbE4r6fbzwOVNWFqUtx8IzkAakpZ1B/GGmE4fKlMU5nFAStSq2NzePgo4ipJZUsJ1oGq1L3NYIn8ezJMtRVcqSQS5NWf1Njr4QZMfrX0+48Rnj4QpixLM5YXta49YyIxCCsuA/6STqdjYjr9Y+bjj0xMtSUrUywywQ7jStx5dIDlcYmUJWqlnIIDWoX2h5EuH6bXHZxNKwkZWID67sRvT0gPEZkEFyDc9PzaMrju1GIWoHvFEp3SkML1DN53gef2lxKrl31IHraLTJcTW4mXLXxbCLmZO4TJ/mk0BICzUXJUcm7xoO0nEBNSZgZSVDlIcUqz5ujUb5vHykcRmBfeFQzCr3+reRg+Vx+YgLSgDKficUJd2o5ArYRDWzRVQyLsTudPeIzFmxADGlfx4QYjiqiWWQBuK6vA87EKcnMcv9xNtKRRFGylzwFPv9fkxhjMAZiOrAn8t0j5xJxM13BsXcFmOl+kNOHcWmZjU0Z+vmfvCY0h9iikKdLitAbgx7hGWskliT4tQQrmcQKjRBJvQaetTQws/4oUKUuWuqyKEOKAD6Q0xOJtZsgDVzFAVtGfHalSgCZb/7f8RfhePS1EO6d3H1ikyGmIUzf5kxZFFKJL9S4iriOGWF1a3SOMhSllKSGcs5uAaH0h2nhasiM81AJTYFRYOWdkkPrQ6jV4TLQOuWhIBAU7Fy1A9gOv7QLJKw2VBAdnUKV8Y6OjOy+0MP4ZUlJWVJDirKem9LP9IAM9nYAqINndtY6Ogj9Klp0AzTmYKDD+r5afjRcOZWVLu/xPo7hz7x0dGhmuTQ4PgPeFIEwAkua5jl6c1V7JhvP7PYeXOCTMmFIHMFAB6m3yLgVFo6OjnlJnRGKPZGGQFApJGUAlIOUBJL9XJY8xpsI7jOLlZCoGjhgVBZZIcVSOUEvp4vHR0OMbJcqtGGmTASQEO7swLeT29ItlSScoACdqv7O8dHRqzKIV3qkAp5VJUA5IL9DejxTLwpUR8LdGp0ca2jo6IvRdbCpuHWr4QoNYvTzP1iyRwxanCTUOVAhQpqVKav1eOjojNluK0E90AWCEgsaf1A1cl6b/hgvhfDufnSWvQPfYg9Q0dHQXoK2HTeGys6EZh3eahIDMqjsTcOTeIYjEyglUtJCkoKgDl5FAWqKkm3MTVjWOjoKsbdbFxShSglTlTAFKBSg/qVr1AEI8WtOc5aF6D4vclo9jouJnIvkEk5QCVC5IbxprrFs7DKQkqIDMWLt6uY6OhMWNiZcsOySC13o25ESmIbKRc62EdHRoSXfwazYOafh3jxWHmJWHYGgcUb7mPI6FY6DcL3LtNKg2oAY7O4v4wPPXLKyaqT+kgBPi4EdHQxASpZU9VN+dKaQdwycAplJdBoa/OOjoOg7DcZjZOchOdFapBcE61VUeRgXiGFSQFgO2oNSDv09Y6OhPQ07AJ6wAw5a1+nhEJmUnanrHsdFEMaYGdJTKLylKWBfMQkvY3pp6QJicXMSwOY0vTrHR0FgtH/2Q=="/>
          <p:cNvSpPr>
            <a:spLocks noChangeAspect="1" noChangeArrowheads="1"/>
          </p:cNvSpPr>
          <p:nvPr/>
        </p:nvSpPr>
        <p:spPr bwMode="auto">
          <a:xfrm>
            <a:off x="931863" y="1152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pic>
        <p:nvPicPr>
          <p:cNvPr id="59397" name="Picture 5"/>
          <p:cNvPicPr>
            <a:picLocks noChangeAspect="1" noChangeArrowheads="1"/>
          </p:cNvPicPr>
          <p:nvPr/>
        </p:nvPicPr>
        <p:blipFill>
          <a:blip r:embed="rId6" cstate="print">
            <a:extLst/>
          </a:blip>
          <a:srcRect/>
          <a:stretch>
            <a:fillRect/>
          </a:stretch>
        </p:blipFill>
        <p:spPr bwMode="auto">
          <a:xfrm>
            <a:off x="381394" y="1088116"/>
            <a:ext cx="2997407" cy="1771924"/>
          </a:xfrm>
          <a:prstGeom prst="rect">
            <a:avLst/>
          </a:prstGeom>
          <a:noFill/>
          <a:ln w="9525" cap="flat" cmpd="sng">
            <a:solidFill>
              <a:schemeClr val="accent1"/>
            </a:solidFill>
            <a:prstDash val="solid"/>
            <a:miter lim="800000"/>
            <a:headEnd/>
            <a:tailEnd/>
          </a:ln>
          <a:effectLst>
            <a:glow rad="139700">
              <a:schemeClr val="accent4">
                <a:satMod val="175000"/>
                <a:alpha val="40000"/>
              </a:schemeClr>
            </a:glow>
          </a:effectLst>
          <a:extLst/>
        </p:spPr>
      </p:pic>
      <p:pic>
        <p:nvPicPr>
          <p:cNvPr id="59399" name="Picture 7" descr="https://encrypted-tbn3.gstatic.com/images?q=tbn:ANd9GcSP3oEe4ApFu5yWgGq0q6_vRNx6Pgj-43rkkHcDzxeGY-amTK8k"/>
          <p:cNvPicPr>
            <a:picLocks noChangeAspect="1" noChangeArrowheads="1"/>
          </p:cNvPicPr>
          <p:nvPr/>
        </p:nvPicPr>
        <p:blipFill rotWithShape="1">
          <a:blip r:embed="rId7" cstate="print">
            <a:extLst/>
          </a:blip>
          <a:srcRect t="1" b="38581"/>
          <a:stretch/>
        </p:blipFill>
        <p:spPr bwMode="auto">
          <a:xfrm>
            <a:off x="381392" y="5118894"/>
            <a:ext cx="2997409" cy="1668462"/>
          </a:xfrm>
          <a:prstGeom prst="rect">
            <a:avLst/>
          </a:prstGeom>
          <a:noFill/>
          <a:ln>
            <a:solidFill>
              <a:schemeClr val="accent1"/>
            </a:solidFill>
          </a:ln>
          <a:effectLst>
            <a:glow rad="139700">
              <a:schemeClr val="accent4">
                <a:satMod val="175000"/>
                <a:alpha val="40000"/>
              </a:schemeClr>
            </a:glow>
          </a:effectLst>
          <a:extLst/>
        </p:spPr>
      </p:pic>
      <p:sp>
        <p:nvSpPr>
          <p:cNvPr id="13327" name="TextBox 3"/>
          <p:cNvSpPr txBox="1">
            <a:spLocks noChangeArrowheads="1"/>
          </p:cNvSpPr>
          <p:nvPr/>
        </p:nvSpPr>
        <p:spPr bwMode="auto">
          <a:xfrm>
            <a:off x="3549936" y="1420704"/>
            <a:ext cx="30035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b="1" dirty="0">
                <a:solidFill>
                  <a:srgbClr val="0076C0"/>
                </a:solidFill>
              </a:rPr>
              <a:t>If </a:t>
            </a:r>
            <a:r>
              <a:rPr lang="en-US" altLang="en-US" sz="1800" b="1" dirty="0">
                <a:solidFill>
                  <a:srgbClr val="0076C0"/>
                </a:solidFill>
              </a:rPr>
              <a:t>too small, </a:t>
            </a:r>
            <a:r>
              <a:rPr lang="en-US" altLang="en-US" b="1" dirty="0">
                <a:solidFill>
                  <a:srgbClr val="0076C0"/>
                </a:solidFill>
              </a:rPr>
              <a:t>your compost won’t hold enough heat. </a:t>
            </a:r>
            <a:endParaRPr lang="en-US" altLang="en-US" b="1" dirty="0" smtClean="0">
              <a:solidFill>
                <a:srgbClr val="0076C0"/>
              </a:solidFill>
            </a:endParaRPr>
          </a:p>
          <a:p>
            <a:r>
              <a:rPr lang="en-US" altLang="en-US" b="1" dirty="0" smtClean="0">
                <a:solidFill>
                  <a:srgbClr val="0076C0"/>
                </a:solidFill>
              </a:rPr>
              <a:t>If </a:t>
            </a:r>
            <a:r>
              <a:rPr lang="en-US" altLang="en-US" sz="1800" b="1" dirty="0">
                <a:solidFill>
                  <a:srgbClr val="0076C0"/>
                </a:solidFill>
              </a:rPr>
              <a:t>too large,</a:t>
            </a:r>
            <a:r>
              <a:rPr lang="en-US" altLang="en-US" b="1" dirty="0">
                <a:solidFill>
                  <a:srgbClr val="0076C0"/>
                </a:solidFill>
              </a:rPr>
              <a:t> air won’t penetrate the pile.</a:t>
            </a:r>
          </a:p>
          <a:p>
            <a:endParaRPr lang="en-US" altLang="en-US" b="1" dirty="0">
              <a:solidFill>
                <a:srgbClr val="0076C0"/>
              </a:solidFill>
            </a:endParaRPr>
          </a:p>
        </p:txBody>
      </p:sp>
      <p:sp>
        <p:nvSpPr>
          <p:cNvPr id="29" name="TextBox 28"/>
          <p:cNvSpPr txBox="1"/>
          <p:nvPr/>
        </p:nvSpPr>
        <p:spPr>
          <a:xfrm>
            <a:off x="1509713" y="3237743"/>
            <a:ext cx="4468812" cy="1446550"/>
          </a:xfrm>
          <a:prstGeom prst="rect">
            <a:avLst/>
          </a:prstGeom>
          <a:noFill/>
        </p:spPr>
        <p:txBody>
          <a:bodyPr>
            <a:spAutoFit/>
          </a:bodyPr>
          <a:lstStyle/>
          <a:p>
            <a:pPr marL="285750" indent="-285750">
              <a:spcBef>
                <a:spcPts val="1200"/>
              </a:spcBef>
              <a:buFont typeface="Arial" panose="020B0604020202020204" pitchFamily="34" charset="0"/>
              <a:buChar char="•"/>
              <a:defRPr/>
            </a:pPr>
            <a:r>
              <a:rPr lang="en-US" altLang="en-US" sz="1400" b="1" dirty="0" smtClean="0">
                <a:solidFill>
                  <a:srgbClr val="0076C0"/>
                </a:solidFill>
                <a:latin typeface="Arial" charset="0"/>
              </a:rPr>
              <a:t>Add </a:t>
            </a:r>
            <a:r>
              <a:rPr lang="en-US" altLang="en-US" sz="1400" b="1" dirty="0">
                <a:solidFill>
                  <a:srgbClr val="0076C0"/>
                </a:solidFill>
                <a:latin typeface="Arial" charset="0"/>
              </a:rPr>
              <a:t>a </a:t>
            </a:r>
            <a:r>
              <a:rPr lang="en-US" altLang="en-US" b="1" dirty="0">
                <a:solidFill>
                  <a:srgbClr val="0076C0"/>
                </a:solidFill>
                <a:latin typeface="Arial" charset="0"/>
              </a:rPr>
              <a:t>coarse layer </a:t>
            </a:r>
            <a:r>
              <a:rPr lang="en-US" altLang="en-US" sz="1400" b="1" dirty="0">
                <a:solidFill>
                  <a:srgbClr val="0076C0"/>
                </a:solidFill>
                <a:latin typeface="Arial" charset="0"/>
              </a:rPr>
              <a:t>to the bottom of the pile</a:t>
            </a:r>
          </a:p>
          <a:p>
            <a:pPr marL="285750" indent="-285750">
              <a:spcBef>
                <a:spcPts val="1200"/>
              </a:spcBef>
              <a:buFont typeface="Arial" panose="020B0604020202020204" pitchFamily="34" charset="0"/>
              <a:buChar char="•"/>
              <a:defRPr/>
            </a:pPr>
            <a:r>
              <a:rPr lang="en-US" sz="1400" b="1" dirty="0" smtClean="0">
                <a:solidFill>
                  <a:srgbClr val="0076C0"/>
                </a:solidFill>
                <a:latin typeface="Arial" charset="0"/>
              </a:rPr>
              <a:t>Add </a:t>
            </a:r>
            <a:r>
              <a:rPr lang="en-US" b="1" dirty="0" smtClean="0">
                <a:solidFill>
                  <a:srgbClr val="0076C0"/>
                </a:solidFill>
                <a:latin typeface="Arial" charset="0"/>
              </a:rPr>
              <a:t>ventilation</a:t>
            </a:r>
            <a:r>
              <a:rPr lang="en-US" sz="1400" b="1" dirty="0" smtClean="0">
                <a:solidFill>
                  <a:srgbClr val="0076C0"/>
                </a:solidFill>
                <a:latin typeface="Arial" charset="0"/>
              </a:rPr>
              <a:t> with perforated </a:t>
            </a:r>
            <a:r>
              <a:rPr lang="en-US" sz="1400" b="1" dirty="0">
                <a:solidFill>
                  <a:srgbClr val="0076C0"/>
                </a:solidFill>
                <a:latin typeface="Arial" charset="0"/>
              </a:rPr>
              <a:t>PVC pipe, </a:t>
            </a:r>
            <a:r>
              <a:rPr lang="en-US" sz="1400" b="1" dirty="0" smtClean="0">
                <a:solidFill>
                  <a:srgbClr val="0076C0"/>
                </a:solidFill>
                <a:latin typeface="Arial" charset="0"/>
              </a:rPr>
              <a:t>wire </a:t>
            </a:r>
            <a:r>
              <a:rPr lang="en-US" sz="1400" b="1" dirty="0">
                <a:solidFill>
                  <a:srgbClr val="0076C0"/>
                </a:solidFill>
                <a:latin typeface="Arial" charset="0"/>
              </a:rPr>
              <a:t>mesh cylinders, or metal pipes</a:t>
            </a:r>
          </a:p>
          <a:p>
            <a:pPr marL="285750" indent="-285750">
              <a:spcBef>
                <a:spcPts val="1200"/>
              </a:spcBef>
              <a:buFont typeface="Arial" panose="020B0604020202020204" pitchFamily="34" charset="0"/>
              <a:buChar char="•"/>
              <a:defRPr/>
            </a:pPr>
            <a:r>
              <a:rPr lang="en-US" sz="1400" b="1" dirty="0">
                <a:solidFill>
                  <a:srgbClr val="0076C0"/>
                </a:solidFill>
                <a:latin typeface="Arial" charset="0"/>
              </a:rPr>
              <a:t>Use an </a:t>
            </a:r>
            <a:r>
              <a:rPr lang="en-US" b="1" dirty="0">
                <a:solidFill>
                  <a:srgbClr val="0076C0"/>
                </a:solidFill>
                <a:latin typeface="Arial" charset="0"/>
              </a:rPr>
              <a:t>aerator tool </a:t>
            </a:r>
            <a:endParaRPr lang="en-US" dirty="0">
              <a:latin typeface="Arial" charset="0"/>
            </a:endParaRPr>
          </a:p>
        </p:txBody>
      </p:sp>
      <p:sp>
        <p:nvSpPr>
          <p:cNvPr id="13329" name="TextBox 29"/>
          <p:cNvSpPr txBox="1">
            <a:spLocks noChangeArrowheads="1"/>
          </p:cNvSpPr>
          <p:nvPr/>
        </p:nvSpPr>
        <p:spPr bwMode="auto">
          <a:xfrm>
            <a:off x="1" y="919163"/>
            <a:ext cx="9139238" cy="369332"/>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800" b="1" dirty="0">
                <a:solidFill>
                  <a:srgbClr val="FFFAC4"/>
                </a:solidFill>
              </a:rPr>
              <a:t>1 cubic yard is ideal</a:t>
            </a:r>
            <a:endParaRPr lang="en-US" altLang="en-US" sz="1800" dirty="0">
              <a:solidFill>
                <a:srgbClr val="FFFAC4"/>
              </a:solidFill>
            </a:endParaRPr>
          </a:p>
        </p:txBody>
      </p:sp>
      <p:sp>
        <p:nvSpPr>
          <p:cNvPr id="13330" name="TextBox 30"/>
          <p:cNvSpPr txBox="1">
            <a:spLocks noChangeArrowheads="1"/>
          </p:cNvSpPr>
          <p:nvPr/>
        </p:nvSpPr>
        <p:spPr bwMode="auto">
          <a:xfrm>
            <a:off x="1" y="2882900"/>
            <a:ext cx="9139238" cy="40011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600" b="1" dirty="0">
                <a:solidFill>
                  <a:srgbClr val="FFFAC4"/>
                </a:solidFill>
              </a:rPr>
              <a:t>Efficient bacteria need </a:t>
            </a:r>
            <a:r>
              <a:rPr lang="en-US" altLang="en-US" sz="2000" b="1" dirty="0">
                <a:solidFill>
                  <a:srgbClr val="FFFAC4"/>
                </a:solidFill>
              </a:rPr>
              <a:t>oxygen</a:t>
            </a:r>
            <a:r>
              <a:rPr lang="en-US" altLang="en-US" sz="1800" b="1" dirty="0">
                <a:solidFill>
                  <a:srgbClr val="FFFAC4"/>
                </a:solidFill>
              </a:rPr>
              <a:t>!</a:t>
            </a:r>
            <a:endParaRPr lang="en-US" altLang="en-US" sz="1800" dirty="0">
              <a:solidFill>
                <a:srgbClr val="FFFAC4"/>
              </a:solidFill>
            </a:endParaRPr>
          </a:p>
        </p:txBody>
      </p:sp>
      <p:sp>
        <p:nvSpPr>
          <p:cNvPr id="13331" name="TextBox 31"/>
          <p:cNvSpPr txBox="1">
            <a:spLocks noChangeArrowheads="1"/>
          </p:cNvSpPr>
          <p:nvPr/>
        </p:nvSpPr>
        <p:spPr bwMode="auto">
          <a:xfrm>
            <a:off x="1" y="4738688"/>
            <a:ext cx="9139238" cy="369332"/>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800" b="1" i="1" dirty="0">
                <a:solidFill>
                  <a:srgbClr val="FFFAC4"/>
                </a:solidFill>
              </a:rPr>
              <a:t>Too little </a:t>
            </a:r>
            <a:r>
              <a:rPr lang="en-US" altLang="en-US" sz="1800" b="1" dirty="0">
                <a:solidFill>
                  <a:srgbClr val="FFFAC4"/>
                </a:solidFill>
              </a:rPr>
              <a:t>moisture slows decomposition and </a:t>
            </a:r>
            <a:r>
              <a:rPr lang="en-US" altLang="en-US" sz="1800" b="1" i="1" dirty="0">
                <a:solidFill>
                  <a:srgbClr val="FFFAC4"/>
                </a:solidFill>
              </a:rPr>
              <a:t>too much </a:t>
            </a:r>
            <a:r>
              <a:rPr lang="en-US" altLang="en-US" sz="1800" b="1" dirty="0">
                <a:solidFill>
                  <a:srgbClr val="FFFAC4"/>
                </a:solidFill>
              </a:rPr>
              <a:t>is suffocating</a:t>
            </a:r>
            <a:endParaRPr lang="en-US" altLang="en-US" sz="1800" dirty="0">
              <a:solidFill>
                <a:srgbClr val="FFFAC4"/>
              </a:solidFill>
            </a:endParaRPr>
          </a:p>
        </p:txBody>
      </p:sp>
      <p:pic>
        <p:nvPicPr>
          <p:cNvPr id="13332" name="Picture 6" descr="S:\Graphics &amp; logos\Our Logos\FSWCD Logo Complete\Screen &amp; Web\Bitmapped Images\hrz-full-color-on-white(smal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0838" y="34220"/>
            <a:ext cx="2438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TextBox 41"/>
          <p:cNvSpPr txBox="1">
            <a:spLocks noChangeArrowheads="1"/>
          </p:cNvSpPr>
          <p:nvPr/>
        </p:nvSpPr>
        <p:spPr bwMode="auto">
          <a:xfrm>
            <a:off x="3660777" y="5261416"/>
            <a:ext cx="483552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b="1" dirty="0">
                <a:solidFill>
                  <a:srgbClr val="0076C0"/>
                </a:solidFill>
              </a:rPr>
              <a:t>Your pile should be about as moist as a </a:t>
            </a:r>
            <a:r>
              <a:rPr lang="en-US" altLang="en-US" sz="1800" b="1" dirty="0">
                <a:solidFill>
                  <a:srgbClr val="0076C0"/>
                </a:solidFill>
              </a:rPr>
              <a:t>wrung-out </a:t>
            </a:r>
            <a:r>
              <a:rPr lang="en-US" altLang="en-US" sz="1800" b="1" dirty="0" smtClean="0">
                <a:solidFill>
                  <a:srgbClr val="0076C0"/>
                </a:solidFill>
              </a:rPr>
              <a:t>sponge</a:t>
            </a:r>
            <a:endParaRPr lang="en-US" altLang="en-US" b="1" dirty="0">
              <a:solidFill>
                <a:srgbClr val="0076C0"/>
              </a:solidFill>
            </a:endParaRPr>
          </a:p>
          <a:p>
            <a:endParaRPr lang="en-US" altLang="en-US" b="1" dirty="0">
              <a:solidFill>
                <a:srgbClr val="0076C0"/>
              </a:solidFill>
            </a:endParaRPr>
          </a:p>
          <a:p>
            <a:endParaRPr lang="en-US" altLang="en-US" b="1" dirty="0">
              <a:solidFill>
                <a:srgbClr val="0076C0"/>
              </a:solidFill>
            </a:endParaRPr>
          </a:p>
          <a:p>
            <a:r>
              <a:rPr lang="en-US" altLang="en-US" b="1" dirty="0">
                <a:solidFill>
                  <a:srgbClr val="0076C0"/>
                </a:solidFill>
              </a:rPr>
              <a:t>            </a:t>
            </a:r>
          </a:p>
          <a:p>
            <a:r>
              <a:rPr lang="en-US" altLang="en-US" b="1" dirty="0">
                <a:solidFill>
                  <a:srgbClr val="0076C0"/>
                </a:solidFill>
              </a:rPr>
              <a:t>          Rainwater    is best!</a:t>
            </a:r>
            <a:endParaRPr lang="en-US" altLang="en-US" dirty="0"/>
          </a:p>
        </p:txBody>
      </p:sp>
      <p:cxnSp>
        <p:nvCxnSpPr>
          <p:cNvPr id="13334" name="Straight Arrow Connector 14"/>
          <p:cNvCxnSpPr>
            <a:cxnSpLocks noChangeShapeType="1"/>
          </p:cNvCxnSpPr>
          <p:nvPr/>
        </p:nvCxnSpPr>
        <p:spPr bwMode="auto">
          <a:xfrm>
            <a:off x="6602413" y="1724025"/>
            <a:ext cx="11112" cy="909638"/>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3335" name="Straight Arrow Connector 47"/>
          <p:cNvCxnSpPr>
            <a:cxnSpLocks noChangeShapeType="1"/>
          </p:cNvCxnSpPr>
          <p:nvPr/>
        </p:nvCxnSpPr>
        <p:spPr bwMode="auto">
          <a:xfrm flipH="1">
            <a:off x="7789865" y="2147182"/>
            <a:ext cx="706437" cy="487363"/>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3336" name="Straight Arrow Connector 50"/>
          <p:cNvCxnSpPr>
            <a:cxnSpLocks noChangeShapeType="1"/>
          </p:cNvCxnSpPr>
          <p:nvPr/>
        </p:nvCxnSpPr>
        <p:spPr bwMode="auto">
          <a:xfrm flipH="1">
            <a:off x="6697664" y="2657475"/>
            <a:ext cx="954087" cy="0"/>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13337" name="TextBox 56"/>
          <p:cNvSpPr txBox="1">
            <a:spLocks noChangeArrowheads="1"/>
          </p:cNvSpPr>
          <p:nvPr/>
        </p:nvSpPr>
        <p:spPr bwMode="auto">
          <a:xfrm rot="-2130291">
            <a:off x="7204075" y="3825875"/>
            <a:ext cx="673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pic>
        <p:nvPicPr>
          <p:cNvPr id="59394" name="Picture 2" descr="http://cdn.shopify.com/s/files/1/0063/5972/files/aerator_still.jpg?1465"/>
          <p:cNvPicPr>
            <a:picLocks noChangeAspect="1" noChangeArrowheads="1"/>
          </p:cNvPicPr>
          <p:nvPr/>
        </p:nvPicPr>
        <p:blipFill>
          <a:blip r:embed="rId9" cstate="print">
            <a:extLst/>
          </a:blip>
          <a:srcRect/>
          <a:stretch>
            <a:fillRect/>
          </a:stretch>
        </p:blipFill>
        <p:spPr bwMode="auto">
          <a:xfrm>
            <a:off x="5979261" y="3014705"/>
            <a:ext cx="2996521" cy="1723983"/>
          </a:xfrm>
          <a:prstGeom prst="rect">
            <a:avLst/>
          </a:prstGeom>
          <a:noFill/>
          <a:ln>
            <a:solidFill>
              <a:srgbClr val="0076C0"/>
            </a:solidFill>
          </a:ln>
          <a:effectLst>
            <a:glow rad="139700">
              <a:schemeClr val="accent4">
                <a:satMod val="175000"/>
                <a:alpha val="40000"/>
              </a:schemeClr>
            </a:glow>
          </a:effectLst>
          <a:extLst/>
        </p:spPr>
      </p:pic>
      <p:grpSp>
        <p:nvGrpSpPr>
          <p:cNvPr id="13339" name="Group 1"/>
          <p:cNvGrpSpPr>
            <a:grpSpLocks/>
          </p:cNvGrpSpPr>
          <p:nvPr/>
        </p:nvGrpSpPr>
        <p:grpSpPr bwMode="auto">
          <a:xfrm>
            <a:off x="6595823" y="1482020"/>
            <a:ext cx="2144511" cy="1392237"/>
            <a:chOff x="6498448" y="1490663"/>
            <a:chExt cx="2143902" cy="1392237"/>
          </a:xfrm>
        </p:grpSpPr>
        <p:pic>
          <p:nvPicPr>
            <p:cNvPr id="13340" name="Picture 11" descr="http://ih.constantcontact.com/fs195/1101297532875/img/281.png?a=111708928998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3375" y="1490663"/>
              <a:ext cx="16891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TextBox 27"/>
            <p:cNvSpPr txBox="1">
              <a:spLocks noChangeArrowheads="1"/>
            </p:cNvSpPr>
            <p:nvPr/>
          </p:nvSpPr>
          <p:spPr bwMode="auto">
            <a:xfrm>
              <a:off x="6943725" y="2620963"/>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sp>
          <p:nvSpPr>
            <p:cNvPr id="13342" name="TextBox 57"/>
            <p:cNvSpPr txBox="1">
              <a:spLocks noChangeArrowheads="1"/>
            </p:cNvSpPr>
            <p:nvPr/>
          </p:nvSpPr>
          <p:spPr bwMode="auto">
            <a:xfrm rot="5400000">
              <a:off x="6292666" y="2080620"/>
              <a:ext cx="673100" cy="26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sp>
          <p:nvSpPr>
            <p:cNvPr id="13343" name="TextBox 27"/>
            <p:cNvSpPr txBox="1">
              <a:spLocks noChangeArrowheads="1"/>
            </p:cNvSpPr>
            <p:nvPr/>
          </p:nvSpPr>
          <p:spPr bwMode="auto">
            <a:xfrm rot="-2174347">
              <a:off x="7942263" y="2327275"/>
              <a:ext cx="70008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grpSp>
    </p:spTree>
    <p:extLst>
      <p:ext uri="{BB962C8B-B14F-4D97-AF65-F5344CB8AC3E}">
        <p14:creationId xmlns:p14="http://schemas.microsoft.com/office/powerpoint/2010/main" val="311133713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barn(inVertical)">
                                      <p:cBhvr>
                                        <p:cTn id="7" dur="500"/>
                                        <p:tgtEl>
                                          <p:spTgt spid="133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33"/>
                                        </p:tgtEl>
                                        <p:attrNameLst>
                                          <p:attrName>style.visibility</p:attrName>
                                        </p:attrNameLst>
                                      </p:cBhvr>
                                      <p:to>
                                        <p:strVal val="visible"/>
                                      </p:to>
                                    </p:set>
                                    <p:animEffect transition="in" filter="barn(inVertical)">
                                      <p:cBhvr>
                                        <p:cTn id="17"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29" grpId="0"/>
      <p:bldP spid="133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6" descr="http://i.ytimg.com/vi/ROpf6J0340A/hqdefault.jpg"/>
          <p:cNvPicPr>
            <a:picLocks noChangeAspect="1" noChangeArrowheads="1"/>
          </p:cNvPicPr>
          <p:nvPr/>
        </p:nvPicPr>
        <p:blipFill>
          <a:blip r:embed="rId3" cstate="print">
            <a:lum bright="28000" contrast="-58000"/>
            <a:extLst>
              <a:ext uri="{28A0092B-C50C-407E-A947-70E740481C1C}">
                <a14:useLocalDpi xmlns:a14="http://schemas.microsoft.com/office/drawing/2010/main" val="0"/>
              </a:ext>
            </a:extLst>
          </a:blip>
          <a:srcRect/>
          <a:stretch>
            <a:fillRect/>
          </a:stretch>
        </p:blipFill>
        <p:spPr bwMode="auto">
          <a:xfrm>
            <a:off x="0" y="784225"/>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3"/>
          <p:cNvSpPr txBox="1">
            <a:spLocks noChangeArrowheads="1"/>
          </p:cNvSpPr>
          <p:nvPr/>
        </p:nvSpPr>
        <p:spPr bwMode="auto">
          <a:xfrm>
            <a:off x="1246256" y="2531619"/>
            <a:ext cx="7920037" cy="892552"/>
          </a:xfrm>
          <a:prstGeom prst="rect">
            <a:avLst/>
          </a:prstGeom>
          <a:solidFill>
            <a:srgbClr val="6CB33F">
              <a:alpha val="76077"/>
            </a:srgbClr>
          </a:solidFill>
          <a:ln w="9525">
            <a:solidFill>
              <a:schemeClr val="tx2"/>
            </a:solidFill>
            <a:miter lim="800000"/>
            <a:headEnd/>
            <a:tailEnd/>
          </a:ln>
          <a:extLst/>
        </p:spPr>
        <p:txBody>
          <a:bodyPr wrap="squar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2000" b="1" i="1" dirty="0">
                <a:solidFill>
                  <a:schemeClr val="bg1"/>
                </a:solidFill>
                <a:sym typeface="Symbol" pitchFamily="18" charset="2"/>
              </a:rPr>
              <a:t>Avoid weed seeds and disease</a:t>
            </a:r>
            <a:r>
              <a:rPr lang="en-US" altLang="en-US" sz="1800" b="1" i="1" dirty="0">
                <a:solidFill>
                  <a:schemeClr val="bg1"/>
                </a:solidFill>
                <a:sym typeface="Symbol" pitchFamily="18" charset="2"/>
              </a:rPr>
              <a:t>. </a:t>
            </a:r>
            <a:r>
              <a:rPr lang="en-US" altLang="en-US" sz="1800" b="1" i="1" dirty="0" smtClean="0">
                <a:solidFill>
                  <a:schemeClr val="bg1"/>
                </a:solidFill>
                <a:sym typeface="Symbol" pitchFamily="18" charset="2"/>
              </a:rPr>
              <a:t> </a:t>
            </a:r>
          </a:p>
          <a:p>
            <a:pPr marL="1028700" lvl="1">
              <a:buFont typeface="Arial" panose="020B0604020202020204" pitchFamily="34" charset="0"/>
              <a:buChar char="•"/>
            </a:pPr>
            <a:r>
              <a:rPr lang="en-US" altLang="en-US" sz="1800" b="1" i="1" dirty="0" smtClean="0">
                <a:solidFill>
                  <a:schemeClr val="bg1"/>
                </a:solidFill>
                <a:sym typeface="Symbol" pitchFamily="18" charset="2"/>
              </a:rPr>
              <a:t>Or </a:t>
            </a:r>
            <a:r>
              <a:rPr lang="en-US" altLang="en-US" sz="1800" dirty="0" smtClean="0">
                <a:solidFill>
                  <a:schemeClr val="bg1"/>
                </a:solidFill>
                <a:sym typeface="Symbol" pitchFamily="18" charset="2"/>
              </a:rPr>
              <a:t>ensure </a:t>
            </a:r>
            <a:r>
              <a:rPr lang="en-US" altLang="en-US" sz="1800" dirty="0">
                <a:solidFill>
                  <a:schemeClr val="bg1"/>
                </a:solidFill>
                <a:sym typeface="Symbol" pitchFamily="18" charset="2"/>
              </a:rPr>
              <a:t>it reaches </a:t>
            </a:r>
            <a:r>
              <a:rPr lang="en-US" altLang="en-US" sz="1800" u="sng" dirty="0">
                <a:solidFill>
                  <a:schemeClr val="bg1"/>
                </a:solidFill>
                <a:sym typeface="Symbol" pitchFamily="18" charset="2"/>
              </a:rPr>
              <a:t>at least 130 for a few </a:t>
            </a:r>
            <a:r>
              <a:rPr lang="en-US" altLang="en-US" sz="1800" u="sng" dirty="0" smtClean="0">
                <a:solidFill>
                  <a:schemeClr val="bg1"/>
                </a:solidFill>
                <a:sym typeface="Symbol" pitchFamily="18" charset="2"/>
              </a:rPr>
              <a:t>days</a:t>
            </a:r>
            <a:r>
              <a:rPr lang="en-US" altLang="en-US" dirty="0" smtClean="0">
                <a:solidFill>
                  <a:schemeClr val="bg1"/>
                </a:solidFill>
                <a:sym typeface="Symbol" pitchFamily="18" charset="2"/>
              </a:rPr>
              <a:t>.</a:t>
            </a:r>
          </a:p>
          <a:p>
            <a:pPr lvl="1" indent="0"/>
            <a:endParaRPr lang="en-US" altLang="en-US" dirty="0">
              <a:solidFill>
                <a:schemeClr val="bg1"/>
              </a:solidFill>
            </a:endParaRPr>
          </a:p>
        </p:txBody>
      </p:sp>
      <p:sp>
        <p:nvSpPr>
          <p:cNvPr id="21" name="TextBox 24"/>
          <p:cNvSpPr txBox="1">
            <a:spLocks noChangeArrowheads="1"/>
          </p:cNvSpPr>
          <p:nvPr/>
        </p:nvSpPr>
        <p:spPr bwMode="auto">
          <a:xfrm>
            <a:off x="1246256" y="3542394"/>
            <a:ext cx="7920037" cy="1454244"/>
          </a:xfrm>
          <a:prstGeom prst="rect">
            <a:avLst/>
          </a:prstGeom>
          <a:solidFill>
            <a:srgbClr val="6CB33F">
              <a:alpha val="76000"/>
            </a:srgbClr>
          </a:solidFill>
          <a:ln>
            <a:solidFill>
              <a:schemeClr val="tx2"/>
            </a:solidFill>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2400" b="1" i="1" dirty="0" smtClean="0">
                <a:solidFill>
                  <a:schemeClr val="bg1"/>
                </a:solidFill>
                <a:latin typeface="+mn-lt"/>
                <a:sym typeface="Symbol" pitchFamily="18" charset="2"/>
              </a:rPr>
              <a:t>When to turn </a:t>
            </a:r>
            <a:r>
              <a:rPr lang="en-US" altLang="en-US" sz="2400" b="1" i="1" dirty="0">
                <a:solidFill>
                  <a:schemeClr val="bg1"/>
                </a:solidFill>
                <a:latin typeface="+mn-lt"/>
                <a:sym typeface="Symbol" pitchFamily="18" charset="2"/>
              </a:rPr>
              <a:t>?</a:t>
            </a:r>
            <a:endParaRPr lang="en-US" altLang="en-US" sz="2400" b="1" i="1" dirty="0" smtClean="0">
              <a:solidFill>
                <a:schemeClr val="bg1"/>
              </a:solidFill>
              <a:latin typeface="+mn-lt"/>
              <a:sym typeface="Symbol" pitchFamily="18" charset="2"/>
            </a:endParaRPr>
          </a:p>
          <a:p>
            <a:pPr marL="1028700" lvl="1">
              <a:buFont typeface="Arial" panose="020B0604020202020204" pitchFamily="34" charset="0"/>
              <a:buChar char="•"/>
              <a:defRPr/>
            </a:pPr>
            <a:r>
              <a:rPr lang="en-US" altLang="en-US" sz="1800" dirty="0">
                <a:solidFill>
                  <a:schemeClr val="bg1"/>
                </a:solidFill>
                <a:latin typeface="Arial" panose="020B0604020202020204" pitchFamily="34" charset="0"/>
                <a:cs typeface="Arial" panose="020B0604020202020204" pitchFamily="34" charset="0"/>
                <a:sym typeface="Symbol" pitchFamily="18" charset="2"/>
              </a:rPr>
              <a:t>W</a:t>
            </a: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henever the temperature drops below 100</a:t>
            </a:r>
            <a:r>
              <a:rPr lang="en-US" altLang="en-US" sz="1800" dirty="0" smtClean="0">
                <a:solidFill>
                  <a:schemeClr val="bg1"/>
                </a:solidFill>
                <a:latin typeface="Arial" panose="020B0604020202020204" pitchFamily="34" charset="0"/>
                <a:cs typeface="Arial" panose="020B0604020202020204" pitchFamily="34" charset="0"/>
                <a:sym typeface="Symbol"/>
              </a:rPr>
              <a:t></a:t>
            </a: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 </a:t>
            </a:r>
          </a:p>
          <a:p>
            <a:pPr marL="1028700" lvl="1">
              <a:buFont typeface="Arial" panose="020B0604020202020204" pitchFamily="34" charset="0"/>
              <a:buChar char="•"/>
              <a:defRPr/>
            </a:pP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Every 6 weeks to 3 months is good, too </a:t>
            </a:r>
          </a:p>
          <a:p>
            <a:pPr marL="1028700" lvl="1">
              <a:buFont typeface="Arial" panose="020B0604020202020204" pitchFamily="34" charset="0"/>
              <a:buChar char="•"/>
              <a:defRPr/>
            </a:pPr>
            <a:r>
              <a:rPr lang="en-US" altLang="en-US" sz="1800" b="1" dirty="0" smtClean="0">
                <a:solidFill>
                  <a:schemeClr val="bg1"/>
                </a:solidFill>
                <a:latin typeface="Arial" panose="020B0604020202020204" pitchFamily="34" charset="0"/>
                <a:cs typeface="Arial" panose="020B0604020202020204" pitchFamily="34" charset="0"/>
              </a:rPr>
              <a:t>Ideal temperatures: 90</a:t>
            </a:r>
            <a:r>
              <a:rPr lang="en-US" altLang="en-US" sz="1800" b="1" dirty="0" smtClean="0">
                <a:solidFill>
                  <a:schemeClr val="bg1"/>
                </a:solidFill>
                <a:latin typeface="Arial" panose="020B0604020202020204" pitchFamily="34" charset="0"/>
                <a:cs typeface="Arial" panose="020B0604020202020204" pitchFamily="34" charset="0"/>
                <a:sym typeface="Symbol"/>
              </a:rPr>
              <a:t> - 150 F </a:t>
            </a:r>
            <a:r>
              <a:rPr lang="en-US" altLang="en-US" sz="1800" b="1" dirty="0" smtClean="0">
                <a:solidFill>
                  <a:schemeClr val="bg1"/>
                </a:solidFill>
                <a:latin typeface="Arial" panose="020B0604020202020204" pitchFamily="34" charset="0"/>
                <a:cs typeface="Arial" panose="020B0604020202020204" pitchFamily="34" charset="0"/>
              </a:rPr>
              <a:t> </a:t>
            </a:r>
          </a:p>
          <a:p>
            <a:pPr>
              <a:defRPr/>
            </a:pPr>
            <a:endParaRPr lang="en-US" altLang="en-US" sz="1050" dirty="0" smtClean="0">
              <a:solidFill>
                <a:schemeClr val="bg1"/>
              </a:solidFill>
            </a:endParaRPr>
          </a:p>
        </p:txBody>
      </p:sp>
      <p:sp>
        <p:nvSpPr>
          <p:cNvPr id="12293" name="Rectangle 31"/>
          <p:cNvSpPr>
            <a:spLocks noChangeArrowheads="1"/>
          </p:cNvSpPr>
          <p:nvPr/>
        </p:nvSpPr>
        <p:spPr bwMode="auto">
          <a:xfrm>
            <a:off x="38" y="5882570"/>
            <a:ext cx="916622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just"/>
            <a:endParaRPr lang="en-US" altLang="en-US" dirty="0">
              <a:solidFill>
                <a:srgbClr val="0076C0"/>
              </a:solidFill>
            </a:endParaRPr>
          </a:p>
        </p:txBody>
      </p:sp>
      <p:sp>
        <p:nvSpPr>
          <p:cNvPr id="12294"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3200" b="1" dirty="0">
                <a:solidFill>
                  <a:srgbClr val="0076C0"/>
                </a:solidFill>
                <a:latin typeface="Myriad Web Pro" pitchFamily="34" charset="0"/>
              </a:rPr>
              <a:t>Composting: </a:t>
            </a:r>
            <a:r>
              <a:rPr lang="en-US" altLang="en-US" sz="2000" b="1" dirty="0">
                <a:solidFill>
                  <a:srgbClr val="0076C0"/>
                </a:solidFill>
                <a:latin typeface="Myriad Web Pro" pitchFamily="34" charset="0"/>
              </a:rPr>
              <a:t>Temp and Turning</a:t>
            </a:r>
          </a:p>
        </p:txBody>
      </p:sp>
      <p:pic>
        <p:nvPicPr>
          <p:cNvPr id="12296" name="Picture 6" descr="S:\Graphics &amp; logos\Our Logos\FSWCD Logo Complete\Screen &amp; Web\Bitmapped Images\hrz-full-color-on-white(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0838" y="34220"/>
            <a:ext cx="2438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42"/>
          <p:cNvSpPr txBox="1">
            <a:spLocks noChangeArrowheads="1"/>
          </p:cNvSpPr>
          <p:nvPr/>
        </p:nvSpPr>
        <p:spPr bwMode="auto">
          <a:xfrm>
            <a:off x="1267521" y="1355367"/>
            <a:ext cx="7920037" cy="984885"/>
          </a:xfrm>
          <a:prstGeom prst="rect">
            <a:avLst/>
          </a:prstGeom>
          <a:solidFill>
            <a:srgbClr val="6CB33F">
              <a:alpha val="76000"/>
            </a:srgbClr>
          </a:solidFill>
          <a:ln>
            <a:solidFill>
              <a:schemeClr val="tx2"/>
            </a:solidFill>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2000" b="1" i="1" dirty="0" smtClean="0">
                <a:solidFill>
                  <a:schemeClr val="bg1"/>
                </a:solidFill>
                <a:sym typeface="Symbol" pitchFamily="18" charset="2"/>
              </a:rPr>
              <a:t>Fever! </a:t>
            </a:r>
          </a:p>
          <a:p>
            <a:pPr marL="1028700" lvl="1">
              <a:buFont typeface="Arial" panose="020B0604020202020204" pitchFamily="34" charset="0"/>
              <a:buChar char="•"/>
              <a:defRPr/>
            </a:pPr>
            <a:r>
              <a:rPr lang="en-US" altLang="en-US" sz="1800" u="sng" dirty="0" smtClean="0">
                <a:solidFill>
                  <a:schemeClr val="bg1"/>
                </a:solidFill>
                <a:sym typeface="Symbol" pitchFamily="18" charset="2"/>
              </a:rPr>
              <a:t>Excessive heat </a:t>
            </a:r>
            <a:r>
              <a:rPr lang="en-US" altLang="en-US" sz="1800" u="sng" dirty="0" smtClean="0">
                <a:solidFill>
                  <a:schemeClr val="bg1"/>
                </a:solidFill>
                <a:latin typeface="+mj-lt"/>
                <a:sym typeface="Symbol" pitchFamily="18" charset="2"/>
              </a:rPr>
              <a:t>above 150</a:t>
            </a:r>
            <a:r>
              <a:rPr lang="en-US" altLang="en-US" sz="1800" u="sng" dirty="0" smtClean="0">
                <a:solidFill>
                  <a:schemeClr val="bg1"/>
                </a:solidFill>
                <a:sym typeface="Symbol"/>
              </a:rPr>
              <a:t></a:t>
            </a:r>
            <a:r>
              <a:rPr lang="en-US" altLang="en-US" sz="1800" dirty="0" smtClean="0">
                <a:solidFill>
                  <a:schemeClr val="bg1"/>
                </a:solidFill>
                <a:sym typeface="Symbol"/>
              </a:rPr>
              <a:t> </a:t>
            </a:r>
            <a:r>
              <a:rPr lang="en-US" altLang="en-US" sz="1800" dirty="0" smtClean="0">
                <a:solidFill>
                  <a:schemeClr val="bg1"/>
                </a:solidFill>
                <a:sym typeface="Symbol" pitchFamily="18" charset="2"/>
              </a:rPr>
              <a:t>will kill beneficial bacteria</a:t>
            </a:r>
          </a:p>
          <a:p>
            <a:pPr marL="1028700" lvl="1">
              <a:buFont typeface="Arial" panose="020B0604020202020204" pitchFamily="34" charset="0"/>
              <a:buChar char="•"/>
              <a:defRPr/>
            </a:pPr>
            <a:endParaRPr lang="en-US" altLang="en-US" sz="2000" dirty="0" smtClean="0">
              <a:solidFill>
                <a:schemeClr val="bg1"/>
              </a:solidFill>
            </a:endParaRPr>
          </a:p>
        </p:txBody>
      </p:sp>
      <p:sp>
        <p:nvSpPr>
          <p:cNvPr id="16" name="TextBox 15"/>
          <p:cNvSpPr txBox="1"/>
          <p:nvPr/>
        </p:nvSpPr>
        <p:spPr>
          <a:xfrm>
            <a:off x="38" y="1576862"/>
            <a:ext cx="1473200" cy="523875"/>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150</a:t>
            </a:r>
            <a:r>
              <a:rPr lang="en-US" sz="2800" b="1" dirty="0">
                <a:solidFill>
                  <a:srgbClr val="C00000"/>
                </a:solidFill>
                <a:effectLst>
                  <a:outerShdw blurRad="38100" dist="38100" dir="2700000" algn="tl">
                    <a:srgbClr val="000000">
                      <a:alpha val="43137"/>
                    </a:srgbClr>
                  </a:outerShdw>
                </a:effectLst>
                <a:sym typeface="Symbol"/>
              </a:rPr>
              <a:t> F</a:t>
            </a:r>
            <a:endParaRPr lang="en-US" sz="2800" dirty="0">
              <a:solidFill>
                <a:srgbClr val="C00000"/>
              </a:solidFill>
            </a:endParaRPr>
          </a:p>
        </p:txBody>
      </p:sp>
      <p:sp>
        <p:nvSpPr>
          <p:cNvPr id="17" name="TextBox 16"/>
          <p:cNvSpPr txBox="1"/>
          <p:nvPr/>
        </p:nvSpPr>
        <p:spPr>
          <a:xfrm>
            <a:off x="-7917" y="2715957"/>
            <a:ext cx="1473200" cy="523875"/>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130</a:t>
            </a:r>
            <a:r>
              <a:rPr lang="en-US" sz="2800" b="1" dirty="0">
                <a:solidFill>
                  <a:srgbClr val="C00000"/>
                </a:solidFill>
                <a:effectLst>
                  <a:outerShdw blurRad="38100" dist="38100" dir="2700000" algn="tl">
                    <a:srgbClr val="000000">
                      <a:alpha val="43137"/>
                    </a:srgbClr>
                  </a:outerShdw>
                </a:effectLst>
                <a:sym typeface="Symbol"/>
              </a:rPr>
              <a:t> F</a:t>
            </a:r>
            <a:endParaRPr lang="en-US" sz="2800" dirty="0">
              <a:solidFill>
                <a:srgbClr val="C00000"/>
              </a:solidFill>
            </a:endParaRPr>
          </a:p>
        </p:txBody>
      </p:sp>
      <p:sp>
        <p:nvSpPr>
          <p:cNvPr id="18" name="TextBox 17"/>
          <p:cNvSpPr txBox="1"/>
          <p:nvPr/>
        </p:nvSpPr>
        <p:spPr>
          <a:xfrm>
            <a:off x="-7917" y="4008371"/>
            <a:ext cx="1473200" cy="522288"/>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100</a:t>
            </a:r>
            <a:r>
              <a:rPr lang="en-US" sz="2800" b="1" dirty="0">
                <a:solidFill>
                  <a:srgbClr val="C00000"/>
                </a:solidFill>
                <a:effectLst>
                  <a:outerShdw blurRad="38100" dist="38100" dir="2700000" algn="tl">
                    <a:srgbClr val="000000">
                      <a:alpha val="43137"/>
                    </a:srgbClr>
                  </a:outerShdw>
                </a:effectLst>
                <a:sym typeface="Symbol"/>
              </a:rPr>
              <a:t></a:t>
            </a:r>
            <a:r>
              <a:rPr lang="en-US" sz="2800" b="1" dirty="0">
                <a:solidFill>
                  <a:srgbClr val="C00000"/>
                </a:solidFill>
                <a:effectLst>
                  <a:outerShdw blurRad="38100" dist="38100" dir="2700000" algn="tl">
                    <a:srgbClr val="000000">
                      <a:alpha val="43137"/>
                    </a:srgbClr>
                  </a:outerShdw>
                </a:effectLst>
              </a:rPr>
              <a:t> </a:t>
            </a:r>
            <a:r>
              <a:rPr lang="en-US" sz="2800" b="1" dirty="0">
                <a:solidFill>
                  <a:srgbClr val="C00000"/>
                </a:solidFill>
                <a:effectLst>
                  <a:outerShdw blurRad="38100" dist="38100" dir="2700000" algn="tl">
                    <a:srgbClr val="000000">
                      <a:alpha val="43137"/>
                    </a:srgbClr>
                  </a:outerShdw>
                </a:effectLst>
                <a:sym typeface="Symbol"/>
              </a:rPr>
              <a:t>F</a:t>
            </a:r>
            <a:endParaRPr lang="en-US" sz="2800" dirty="0">
              <a:solidFill>
                <a:srgbClr val="C00000"/>
              </a:solidFill>
            </a:endParaRPr>
          </a:p>
        </p:txBody>
      </p:sp>
      <p:pic>
        <p:nvPicPr>
          <p:cNvPr id="70662" name="Picture 6" descr="Image result for check 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948" y="3632474"/>
            <a:ext cx="1319489" cy="12740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60848"/>
      </p:ext>
    </p:extLst>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17" descr="S:\District Projects &amp; Programs\Conservation Projects\Pictures\Anna Rzewnicki\Gahanna N. Ditch\2002_0628_125010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1943623"/>
            <a:ext cx="9182100" cy="60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3"/>
          <p:cNvSpPr>
            <a:spLocks noChangeArrowheads="1"/>
          </p:cNvSpPr>
          <p:nvPr/>
        </p:nvSpPr>
        <p:spPr bwMode="auto">
          <a:xfrm rot="5400000">
            <a:off x="3031938" y="314024"/>
            <a:ext cx="400050" cy="6477001"/>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6" name="Rectangle 23"/>
          <p:cNvSpPr>
            <a:spLocks noChangeArrowheads="1"/>
          </p:cNvSpPr>
          <p:nvPr/>
        </p:nvSpPr>
        <p:spPr bwMode="auto">
          <a:xfrm rot="5400000">
            <a:off x="5759451" y="731537"/>
            <a:ext cx="400050" cy="64420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7" name="Rectangle 23"/>
          <p:cNvSpPr>
            <a:spLocks noChangeArrowheads="1"/>
          </p:cNvSpPr>
          <p:nvPr/>
        </p:nvSpPr>
        <p:spPr bwMode="auto">
          <a:xfrm rot="5400000">
            <a:off x="5726907" y="-690831"/>
            <a:ext cx="400050" cy="648493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9" name="Rectangle 38"/>
          <p:cNvSpPr txBox="1">
            <a:spLocks noChangeArrowheads="1"/>
          </p:cNvSpPr>
          <p:nvPr/>
        </p:nvSpPr>
        <p:spPr bwMode="auto">
          <a:xfrm>
            <a:off x="1282361" y="1383170"/>
            <a:ext cx="65919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000" b="1" dirty="0">
                <a:solidFill>
                  <a:srgbClr val="0076C0"/>
                </a:solidFill>
                <a:latin typeface="Myriad Web Pro" pitchFamily="34" charset="0"/>
              </a:rPr>
              <a:t>Benefits of Backyard Conservation</a:t>
            </a:r>
          </a:p>
        </p:txBody>
      </p:sp>
      <p:sp>
        <p:nvSpPr>
          <p:cNvPr id="90120" name="Rectangle 23"/>
          <p:cNvSpPr>
            <a:spLocks noChangeArrowheads="1"/>
          </p:cNvSpPr>
          <p:nvPr/>
        </p:nvSpPr>
        <p:spPr bwMode="auto">
          <a:xfrm rot="5400000">
            <a:off x="3027969" y="1809481"/>
            <a:ext cx="407987" cy="6477001"/>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Rectangle 6"/>
          <p:cNvSpPr txBox="1">
            <a:spLocks noChangeArrowheads="1"/>
          </p:cNvSpPr>
          <p:nvPr/>
        </p:nvSpPr>
        <p:spPr bwMode="auto">
          <a:xfrm>
            <a:off x="213962" y="3352499"/>
            <a:ext cx="8456550" cy="406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Composting</a:t>
            </a:r>
            <a:endParaRPr lang="en-US" altLang="en-US" sz="2400" kern="0" dirty="0" smtClean="0">
              <a:solidFill>
                <a:srgbClr val="FFFAC4"/>
              </a:solidFill>
              <a:latin typeface="Myriad Web Pro" pitchFamily="34" charset="0"/>
            </a:endParaRPr>
          </a:p>
        </p:txBody>
      </p:sp>
      <p:sp>
        <p:nvSpPr>
          <p:cNvPr id="18" name="Rectangle 6"/>
          <p:cNvSpPr txBox="1">
            <a:spLocks noChangeArrowheads="1"/>
          </p:cNvSpPr>
          <p:nvPr/>
        </p:nvSpPr>
        <p:spPr bwMode="auto">
          <a:xfrm>
            <a:off x="2859728" y="2330213"/>
            <a:ext cx="6570044" cy="4095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reduce runoff and treat water as a resource </a:t>
            </a:r>
          </a:p>
          <a:p>
            <a:pPr marL="609600" indent="-609600">
              <a:defRPr/>
            </a:pPr>
            <a:endParaRPr lang="en-US" altLang="en-US" sz="2400" kern="0" dirty="0" smtClean="0">
              <a:solidFill>
                <a:srgbClr val="FFFAC4"/>
              </a:solidFill>
              <a:latin typeface="Myriad Web Pro" pitchFamily="34" charset="0"/>
            </a:endParaRPr>
          </a:p>
        </p:txBody>
      </p:sp>
      <p:sp>
        <p:nvSpPr>
          <p:cNvPr id="19" name="Rectangle 6"/>
          <p:cNvSpPr txBox="1">
            <a:spLocks noChangeArrowheads="1"/>
          </p:cNvSpPr>
          <p:nvPr/>
        </p:nvSpPr>
        <p:spPr bwMode="auto">
          <a:xfrm>
            <a:off x="3417909" y="3753375"/>
            <a:ext cx="6025511"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saves landfill space and enriches garden soil</a:t>
            </a:r>
          </a:p>
          <a:p>
            <a:pPr marL="609600" indent="-609600">
              <a:defRPr/>
            </a:pPr>
            <a:endParaRPr lang="en-US" altLang="en-US" sz="2400" kern="0" dirty="0" smtClean="0">
              <a:solidFill>
                <a:srgbClr val="FFFAC4"/>
              </a:solidFill>
              <a:latin typeface="Myriad Web Pro" pitchFamily="34" charset="0"/>
            </a:endParaRPr>
          </a:p>
        </p:txBody>
      </p:sp>
      <p:sp>
        <p:nvSpPr>
          <p:cNvPr id="20" name="Rectangle 6"/>
          <p:cNvSpPr txBox="1">
            <a:spLocks noChangeArrowheads="1"/>
          </p:cNvSpPr>
          <p:nvPr/>
        </p:nvSpPr>
        <p:spPr bwMode="auto">
          <a:xfrm>
            <a:off x="213962" y="4866975"/>
            <a:ext cx="5853375" cy="4095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Planting natives</a:t>
            </a:r>
            <a:endParaRPr lang="en-US" altLang="en-US" sz="2400" kern="0" dirty="0" smtClean="0">
              <a:solidFill>
                <a:srgbClr val="FFFAC4"/>
              </a:solidFill>
              <a:latin typeface="Myriad Web Pro" pitchFamily="34" charset="0"/>
            </a:endParaRPr>
          </a:p>
        </p:txBody>
      </p:sp>
      <p:sp>
        <p:nvSpPr>
          <p:cNvPr id="90125" name="Rectangle 23"/>
          <p:cNvSpPr>
            <a:spLocks noChangeArrowheads="1"/>
          </p:cNvSpPr>
          <p:nvPr/>
        </p:nvSpPr>
        <p:spPr bwMode="auto">
          <a:xfrm rot="5400000">
            <a:off x="5759451" y="2188100"/>
            <a:ext cx="400050" cy="646112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2" name="Rectangle 6"/>
          <p:cNvSpPr txBox="1">
            <a:spLocks noChangeArrowheads="1"/>
          </p:cNvSpPr>
          <p:nvPr/>
        </p:nvSpPr>
        <p:spPr bwMode="auto">
          <a:xfrm>
            <a:off x="2832431" y="5232100"/>
            <a:ext cx="6638286"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is essential for animals that depend on them</a:t>
            </a:r>
            <a:endParaRPr lang="en-US" altLang="en-US" sz="2400" kern="0" dirty="0" smtClean="0">
              <a:solidFill>
                <a:srgbClr val="FFFAC4"/>
              </a:solidFill>
              <a:latin typeface="Myriad Web Pro" pitchFamily="34" charset="0"/>
            </a:endParaRPr>
          </a:p>
        </p:txBody>
      </p:sp>
      <p:sp>
        <p:nvSpPr>
          <p:cNvPr id="90127" name="Rectangle 23"/>
          <p:cNvSpPr>
            <a:spLocks noChangeArrowheads="1"/>
          </p:cNvSpPr>
          <p:nvPr/>
        </p:nvSpPr>
        <p:spPr bwMode="auto">
          <a:xfrm rot="5400000">
            <a:off x="2982119" y="3093610"/>
            <a:ext cx="409575" cy="63992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7" name="Rectangle 6"/>
          <p:cNvSpPr txBox="1">
            <a:spLocks noChangeArrowheads="1"/>
          </p:cNvSpPr>
          <p:nvPr/>
        </p:nvSpPr>
        <p:spPr bwMode="auto">
          <a:xfrm>
            <a:off x="213962" y="6090016"/>
            <a:ext cx="5746750"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Proper </a:t>
            </a:r>
            <a:r>
              <a:rPr lang="en-US" altLang="en-US" sz="2000" kern="0" dirty="0" err="1" smtClean="0">
                <a:solidFill>
                  <a:srgbClr val="FFFAC4"/>
                </a:solidFill>
                <a:latin typeface="Myriad Web Pro" pitchFamily="34" charset="0"/>
              </a:rPr>
              <a:t>lawncare</a:t>
            </a:r>
            <a:endParaRPr lang="en-US" altLang="en-US" sz="2400" kern="0" dirty="0" smtClean="0">
              <a:solidFill>
                <a:srgbClr val="FFFAC4"/>
              </a:solidFill>
              <a:latin typeface="Myriad Web Pro" pitchFamily="34" charset="0"/>
            </a:endParaRPr>
          </a:p>
        </p:txBody>
      </p:sp>
      <p:sp>
        <p:nvSpPr>
          <p:cNvPr id="90129" name="Rectangle 23"/>
          <p:cNvSpPr>
            <a:spLocks noChangeArrowheads="1"/>
          </p:cNvSpPr>
          <p:nvPr/>
        </p:nvSpPr>
        <p:spPr bwMode="auto">
          <a:xfrm rot="5400000">
            <a:off x="5727073" y="3487630"/>
            <a:ext cx="400050" cy="64420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8" name="Rectangle 6"/>
          <p:cNvSpPr txBox="1">
            <a:spLocks noChangeArrowheads="1"/>
          </p:cNvSpPr>
          <p:nvPr/>
        </p:nvSpPr>
        <p:spPr bwMode="auto">
          <a:xfrm>
            <a:off x="2478750" y="6498004"/>
            <a:ext cx="6937375"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means less watering and weeding</a:t>
            </a:r>
            <a:endParaRPr lang="en-US" altLang="en-US" sz="2400" kern="0" dirty="0" smtClean="0">
              <a:solidFill>
                <a:srgbClr val="FFFAC4"/>
              </a:solidFill>
              <a:latin typeface="Myriad Web Pro" pitchFamily="34" charset="0"/>
            </a:endParaRPr>
          </a:p>
        </p:txBody>
      </p:sp>
      <p:sp>
        <p:nvSpPr>
          <p:cNvPr id="90131" name="Rectangle 23"/>
          <p:cNvSpPr>
            <a:spLocks noChangeArrowheads="1"/>
          </p:cNvSpPr>
          <p:nvPr/>
        </p:nvSpPr>
        <p:spPr bwMode="auto">
          <a:xfrm rot="5400000">
            <a:off x="2982913" y="-1051988"/>
            <a:ext cx="407988" cy="63992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33" name="Rectangle 6"/>
          <p:cNvSpPr txBox="1">
            <a:spLocks noChangeArrowheads="1"/>
          </p:cNvSpPr>
          <p:nvPr/>
        </p:nvSpPr>
        <p:spPr bwMode="auto">
          <a:xfrm>
            <a:off x="213962" y="1951869"/>
            <a:ext cx="8283576" cy="4076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Rain </a:t>
            </a:r>
            <a:r>
              <a:rPr lang="en-US" altLang="en-US" sz="2000" kern="0" dirty="0">
                <a:solidFill>
                  <a:srgbClr val="FFFAC4"/>
                </a:solidFill>
                <a:latin typeface="Myriad Web Pro" pitchFamily="34" charset="0"/>
              </a:rPr>
              <a:t>g</a:t>
            </a:r>
            <a:r>
              <a:rPr lang="en-US" altLang="en-US" sz="2000" kern="0" dirty="0" smtClean="0">
                <a:solidFill>
                  <a:srgbClr val="FFFAC4"/>
                </a:solidFill>
                <a:latin typeface="Myriad Web Pro" pitchFamily="34" charset="0"/>
              </a:rPr>
              <a:t>ardens and rain </a:t>
            </a:r>
            <a:r>
              <a:rPr lang="en-US" altLang="en-US" sz="2000" kern="0" dirty="0">
                <a:solidFill>
                  <a:srgbClr val="FFFAC4"/>
                </a:solidFill>
                <a:latin typeface="Myriad Web Pro" pitchFamily="34" charset="0"/>
              </a:rPr>
              <a:t>b</a:t>
            </a:r>
            <a:r>
              <a:rPr lang="en-US" altLang="en-US" sz="2000" kern="0" dirty="0" smtClean="0">
                <a:solidFill>
                  <a:srgbClr val="FFFAC4"/>
                </a:solidFill>
                <a:latin typeface="Myriad Web Pro" pitchFamily="34" charset="0"/>
              </a:rPr>
              <a:t>arrels </a:t>
            </a:r>
            <a:endParaRPr lang="en-US" altLang="en-US" sz="2400" kern="0" dirty="0" smtClean="0">
              <a:solidFill>
                <a:srgbClr val="FFFAC4"/>
              </a:solidFill>
              <a:latin typeface="Myriad Web Pro" pitchFamily="34" charset="0"/>
            </a:endParaRPr>
          </a:p>
        </p:txBody>
      </p:sp>
      <p:sp>
        <p:nvSpPr>
          <p:cNvPr id="90133" name="TextBox 1"/>
          <p:cNvSpPr txBox="1">
            <a:spLocks noChangeArrowheads="1"/>
          </p:cNvSpPr>
          <p:nvPr/>
        </p:nvSpPr>
        <p:spPr bwMode="auto">
          <a:xfrm>
            <a:off x="5053457" y="612822"/>
            <a:ext cx="39718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700" dirty="0" smtClean="0">
                <a:solidFill>
                  <a:srgbClr val="808080"/>
                </a:solidFill>
                <a:latin typeface="Lucida Handwriting" pitchFamily="66" charset="0"/>
              </a:rPr>
              <a:t>Program  Overview</a:t>
            </a:r>
            <a:endParaRPr lang="en-US" altLang="en-US" sz="2700" dirty="0">
              <a:solidFill>
                <a:srgbClr val="808080"/>
              </a:solidFill>
              <a:latin typeface="Lucida Handwriting" pitchFamily="66" charset="0"/>
            </a:endParaRPr>
          </a:p>
        </p:txBody>
      </p:sp>
      <p:sp>
        <p:nvSpPr>
          <p:cNvPr id="23" name="Rectangle 38"/>
          <p:cNvSpPr txBox="1">
            <a:spLocks noChangeArrowheads="1"/>
          </p:cNvSpPr>
          <p:nvPr/>
        </p:nvSpPr>
        <p:spPr bwMode="auto">
          <a:xfrm>
            <a:off x="240950" y="155622"/>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4500" b="1" dirty="0" smtClean="0">
                <a:solidFill>
                  <a:srgbClr val="0076C0"/>
                </a:solidFill>
                <a:latin typeface="Myriad Web Pro" pitchFamily="34" charset="0"/>
              </a:rPr>
              <a:t>Community Backyards</a:t>
            </a:r>
            <a:endParaRPr lang="en-US" altLang="en-US" sz="4500" b="1" dirty="0">
              <a:solidFill>
                <a:srgbClr val="0076C0"/>
              </a:solidFill>
              <a:latin typeface="Myriad Web Pro" pitchFamily="34" charset="0"/>
            </a:endParaRPr>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3" t="5696" r="19010" b="4388"/>
          <a:stretch/>
        </p:blipFill>
        <p:spPr bwMode="auto">
          <a:xfrm>
            <a:off x="6966175" y="1688699"/>
            <a:ext cx="2050856" cy="2457394"/>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a:solidFill>
                  <a:srgbClr val="FFFAC4"/>
                </a:solidFill>
                <a:latin typeface="Myriad Web Pro" pitchFamily="34" charset="0"/>
              </a:rPr>
              <a:t>Enclosed: Rollers, Tumblers, Bins*</a:t>
            </a:r>
            <a:endParaRPr lang="en-US" altLang="en-US" sz="1600" b="1">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a:solidFill>
                  <a:srgbClr val="0076C0"/>
                </a:solidFill>
                <a:latin typeface="Myriad Web Pro" pitchFamily="34" charset="0"/>
              </a:rPr>
              <a:t>Composting Containers</a:t>
            </a:r>
            <a:endParaRPr lang="en-US" altLang="en-US" sz="3600" b="1">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21868" name="Picture 58" descr="http://ecx.images-amazon.com/images/I/91f2egHVXCL._SL1500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21" r="5712" b="4788"/>
          <a:stretch/>
        </p:blipFill>
        <p:spPr bwMode="auto">
          <a:xfrm>
            <a:off x="214448" y="1677213"/>
            <a:ext cx="2020906"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Picture 55" descr="http://homeguides.sfgate.com/DM-Resize/photos.demandstudios.com/getty/article/171/148/78155541.jpg?w=600&amp;h=600&amp;keep_rati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9982" y="1677213"/>
            <a:ext cx="185043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1" name="Rectangle 38"/>
          <p:cNvSpPr txBox="1">
            <a:spLocks noChangeArrowheads="1"/>
          </p:cNvSpPr>
          <p:nvPr/>
        </p:nvSpPr>
        <p:spPr bwMode="auto">
          <a:xfrm>
            <a:off x="4763" y="1217166"/>
            <a:ext cx="9139237" cy="322262"/>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200" b="1" dirty="0">
                <a:solidFill>
                  <a:srgbClr val="FFFAC4"/>
                </a:solidFill>
                <a:latin typeface="Myriad Web Pro" pitchFamily="34" charset="0"/>
              </a:rPr>
              <a:t>These kinds of containers (many brands and models available) </a:t>
            </a:r>
            <a:r>
              <a:rPr lang="en-US" altLang="en-US" sz="1200" b="1" u="sng" dirty="0">
                <a:solidFill>
                  <a:srgbClr val="FFFAC4"/>
                </a:solidFill>
                <a:latin typeface="Myriad Web Pro" pitchFamily="34" charset="0"/>
              </a:rPr>
              <a:t>are  eligible for rebates </a:t>
            </a:r>
            <a:r>
              <a:rPr lang="en-US" altLang="en-US" sz="1200" b="1" dirty="0">
                <a:solidFill>
                  <a:srgbClr val="FFFAC4"/>
                </a:solidFill>
                <a:latin typeface="Myriad Web Pro" pitchFamily="34" charset="0"/>
              </a:rPr>
              <a:t>through </a:t>
            </a:r>
            <a:r>
              <a:rPr lang="en-US" altLang="en-US" sz="1200" b="1" dirty="0" smtClean="0">
                <a:solidFill>
                  <a:srgbClr val="FFFAC4"/>
                </a:solidFill>
                <a:latin typeface="Myriad Web Pro" pitchFamily="34" charset="0"/>
              </a:rPr>
              <a:t>Community </a:t>
            </a:r>
            <a:r>
              <a:rPr lang="en-US" altLang="en-US" sz="1200" b="1" dirty="0">
                <a:solidFill>
                  <a:srgbClr val="FFFAC4"/>
                </a:solidFill>
                <a:latin typeface="Myriad Web Pro" pitchFamily="34" charset="0"/>
              </a:rPr>
              <a:t>Backyards</a:t>
            </a:r>
          </a:p>
        </p:txBody>
      </p:sp>
      <p:sp>
        <p:nvSpPr>
          <p:cNvPr id="121872" name="Rectangle 38"/>
          <p:cNvSpPr txBox="1">
            <a:spLocks noChangeArrowheads="1"/>
          </p:cNvSpPr>
          <p:nvPr/>
        </p:nvSpPr>
        <p:spPr bwMode="auto">
          <a:xfrm>
            <a:off x="3655" y="1217166"/>
            <a:ext cx="3571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800" b="1" dirty="0">
                <a:solidFill>
                  <a:srgbClr val="FFFAC4"/>
                </a:solidFill>
                <a:latin typeface="Cambria Math" pitchFamily="18" charset="0"/>
                <a:ea typeface="Cambria Math" pitchFamily="18" charset="0"/>
                <a:cs typeface="Cambria Math" pitchFamily="18" charset="0"/>
              </a:rPr>
              <a:t>*</a:t>
            </a:r>
            <a:endParaRPr lang="en-US" altLang="en-US" sz="1100" b="1" dirty="0">
              <a:solidFill>
                <a:srgbClr val="FFFAC4"/>
              </a:solidFill>
              <a:latin typeface="Myriad Web Pro" pitchFamily="34" charset="0"/>
            </a:endParaRPr>
          </a:p>
        </p:txBody>
      </p:sp>
      <p:pic>
        <p:nvPicPr>
          <p:cNvPr id="1028" name="Picture 4" descr="S:\District Projects &amp; Programs\GreenSpot Community Backyards (Rain Barrel)\Photos\Compost Bin Photos\compost bin styl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953" r="14268"/>
          <a:stretch/>
        </p:blipFill>
        <p:spPr bwMode="auto">
          <a:xfrm>
            <a:off x="4518227" y="1677213"/>
            <a:ext cx="231366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District Projects &amp; Programs\GreenSpot Community Backyards (Rain Barrel)\Photos\Compost Bin Photos\20150629_16455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229" b="8958"/>
          <a:stretch/>
        </p:blipFill>
        <p:spPr bwMode="auto">
          <a:xfrm>
            <a:off x="2721288" y="4288207"/>
            <a:ext cx="2733004"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District Projects &amp; Programs\GreenSpot Community Backyards (Rain Barrel)\Photos\Compost Bin Photos\ComposterInstalle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60" r="5556"/>
          <a:stretch/>
        </p:blipFill>
        <p:spPr bwMode="auto">
          <a:xfrm>
            <a:off x="5616934" y="4288207"/>
            <a:ext cx="342622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District Projects &amp; Programs\GreenSpot Community Backyards (Rain Barrel)\Photos\Compost Bin Photos\poretty compos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58" t="43750" r="3220"/>
          <a:stretch/>
        </p:blipFill>
        <p:spPr bwMode="auto">
          <a:xfrm>
            <a:off x="141288" y="4288207"/>
            <a:ext cx="2430094"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87403"/>
      </p:ext>
    </p:extLst>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Require Rodent Proof Bottoms</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On-the-Ground Containers</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2050" name="Picture 2" descr="S:\District Projects &amp; Programs\GreenSpot Community Backyards (Rain Barrel)\Photos\Compost Bin Photos\On the Ground Compost Bin with Rodent Proof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3" t="10905" r="33528" b="7332"/>
          <a:stretch/>
        </p:blipFill>
        <p:spPr bwMode="auto">
          <a:xfrm>
            <a:off x="266700" y="1413465"/>
            <a:ext cx="3234519" cy="492058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8250" y="1620835"/>
            <a:ext cx="5535750" cy="483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56912"/>
      </p:ext>
    </p:extLst>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Composting- But With </a:t>
            </a:r>
            <a:r>
              <a:rPr lang="en-US" altLang="en-US" sz="3200" b="1" dirty="0">
                <a:solidFill>
                  <a:srgbClr val="FFFAC4"/>
                </a:solidFill>
                <a:latin typeface="Myriad Web Pro" pitchFamily="34" charset="0"/>
              </a:rPr>
              <a:t>W</a:t>
            </a:r>
            <a:r>
              <a:rPr lang="en-US" altLang="en-US" sz="3200" b="1" dirty="0" smtClean="0">
                <a:solidFill>
                  <a:srgbClr val="FFFAC4"/>
                </a:solidFill>
                <a:latin typeface="Myriad Web Pro" pitchFamily="34" charset="0"/>
              </a:rPr>
              <a:t>orms!</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Vermicomposting</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9" name="Picture 4" descr="Worm Farm">
            <a:extLst>
              <a:ext uri="{FF2B5EF4-FFF2-40B4-BE49-F238E27FC236}">
                <a16:creationId xmlns:a16="http://schemas.microsoft.com/office/drawing/2014/main" xmlns="" id="{21CE98A2-6679-4B54-A12F-157CADA92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82" y="1480674"/>
            <a:ext cx="2506118" cy="27615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A096F53F-3446-42CE-A03D-B9C6FC6E1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85" y="4420840"/>
            <a:ext cx="2909712" cy="2182284"/>
          </a:xfrm>
          <a:prstGeom prst="rect">
            <a:avLst/>
          </a:prstGeom>
        </p:spPr>
      </p:pic>
      <p:pic>
        <p:nvPicPr>
          <p:cNvPr id="11" name="Content Placeholder 4">
            <a:extLst>
              <a:ext uri="{FF2B5EF4-FFF2-40B4-BE49-F238E27FC236}">
                <a16:creationId xmlns:a16="http://schemas.microsoft.com/office/drawing/2014/main" xmlns="" id="{0CA3EC75-7598-41B9-965A-75E2DECBA6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387" y="4029741"/>
            <a:ext cx="3874533" cy="25733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3" name="Title 1"/>
          <p:cNvSpPr txBox="1">
            <a:spLocks/>
          </p:cNvSpPr>
          <p:nvPr/>
        </p:nvSpPr>
        <p:spPr>
          <a:xfrm>
            <a:off x="4290059" y="1670957"/>
            <a:ext cx="4514308" cy="4717565"/>
          </a:xfrm>
          <a:prstGeom prst="rect">
            <a:avLst/>
          </a:prstGeom>
        </p:spPr>
        <p:txBody>
          <a:bodyPr>
            <a:normAutofit fontScale="97500"/>
          </a:bodyP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lgn="ctr"/>
            <a:r>
              <a:rPr lang="en-US" sz="4300" kern="0" dirty="0" smtClean="0">
                <a:solidFill>
                  <a:srgbClr val="043685"/>
                </a:solidFill>
                <a:latin typeface="Klavika Bd" panose="02000803050000020004" pitchFamily="50" charset="0"/>
              </a:rPr>
              <a:t>Vermicomposting:</a:t>
            </a:r>
            <a:r>
              <a:rPr lang="en-US" sz="4900" kern="0" dirty="0" smtClean="0">
                <a:solidFill>
                  <a:srgbClr val="043685"/>
                </a:solidFill>
              </a:rPr>
              <a:t/>
            </a:r>
            <a:br>
              <a:rPr lang="en-US" sz="4900" kern="0" dirty="0" smtClean="0">
                <a:solidFill>
                  <a:srgbClr val="043685"/>
                </a:solidFill>
              </a:rPr>
            </a:br>
            <a:r>
              <a:rPr lang="en-US" sz="2900" b="0" kern="0" dirty="0" smtClean="0">
                <a:solidFill>
                  <a:srgbClr val="043685"/>
                </a:solidFill>
              </a:rPr>
              <a:t>using the efficiency of </a:t>
            </a:r>
            <a:br>
              <a:rPr lang="en-US" sz="2900" b="0" kern="0" dirty="0" smtClean="0">
                <a:solidFill>
                  <a:srgbClr val="043685"/>
                </a:solidFill>
              </a:rPr>
            </a:br>
            <a:r>
              <a:rPr lang="en-US" sz="2900" b="0" kern="0" dirty="0" smtClean="0">
                <a:solidFill>
                  <a:srgbClr val="043685"/>
                </a:solidFill>
              </a:rPr>
              <a:t>worms to turn </a:t>
            </a:r>
            <a:r>
              <a:rPr lang="en-US" sz="2900" kern="0" dirty="0" smtClean="0">
                <a:solidFill>
                  <a:srgbClr val="043685"/>
                </a:solidFill>
              </a:rPr>
              <a:t>food scraps </a:t>
            </a:r>
            <a:r>
              <a:rPr lang="en-US" sz="2900" b="0" kern="0" dirty="0" smtClean="0">
                <a:solidFill>
                  <a:srgbClr val="043685"/>
                </a:solidFill>
              </a:rPr>
              <a:t/>
            </a:r>
            <a:br>
              <a:rPr lang="en-US" sz="2900" b="0" kern="0" dirty="0" smtClean="0">
                <a:solidFill>
                  <a:srgbClr val="043685"/>
                </a:solidFill>
              </a:rPr>
            </a:br>
            <a:r>
              <a:rPr lang="en-US" sz="2900" b="0" kern="0" dirty="0" smtClean="0">
                <a:solidFill>
                  <a:srgbClr val="043685"/>
                </a:solidFill>
              </a:rPr>
              <a:t>into rich </a:t>
            </a:r>
            <a:r>
              <a:rPr lang="en-US" sz="2900" kern="0" dirty="0" smtClean="0">
                <a:solidFill>
                  <a:srgbClr val="043685"/>
                </a:solidFill>
              </a:rPr>
              <a:t>soil additive  </a:t>
            </a:r>
            <a:endParaRPr lang="en-US" sz="2900" kern="0" dirty="0">
              <a:solidFill>
                <a:srgbClr val="043685"/>
              </a:solidFill>
            </a:endParaRPr>
          </a:p>
        </p:txBody>
      </p:sp>
    </p:spTree>
    <p:extLst>
      <p:ext uri="{BB962C8B-B14F-4D97-AF65-F5344CB8AC3E}">
        <p14:creationId xmlns:p14="http://schemas.microsoft.com/office/powerpoint/2010/main" val="3541762580"/>
      </p:ext>
    </p:extLst>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9966" y="189151"/>
            <a:ext cx="6029639" cy="1143000"/>
          </a:xfrm>
        </p:spPr>
        <p:txBody>
          <a:bodyPr>
            <a:normAutofit/>
          </a:bodyPr>
          <a:lstStyle/>
          <a:p>
            <a:pPr algn="l"/>
            <a:r>
              <a:rPr lang="en-US" sz="4000" b="1" dirty="0">
                <a:latin typeface="Klavika Bd" panose="02000803050000020004" pitchFamily="50" charset="0"/>
              </a:rPr>
              <a:t>Intro to Worm Parenthood</a:t>
            </a:r>
          </a:p>
        </p:txBody>
      </p:sp>
      <p:pic>
        <p:nvPicPr>
          <p:cNvPr id="5" name="Picture 4">
            <a:extLst>
              <a:ext uri="{FF2B5EF4-FFF2-40B4-BE49-F238E27FC236}">
                <a16:creationId xmlns="" xmlns:a16="http://schemas.microsoft.com/office/drawing/2014/main" id="{072E6982-D05F-41FB-B559-5455D1605C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63" t="3130" r="7835" b="3513"/>
          <a:stretch/>
        </p:blipFill>
        <p:spPr>
          <a:xfrm>
            <a:off x="6299605" y="282101"/>
            <a:ext cx="2695851" cy="317155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 xmlns:a16="http://schemas.microsoft.com/office/drawing/2014/main" id="{6F971B53-D0FB-40FF-AE38-3AF7530E1C17}"/>
              </a:ext>
            </a:extLst>
          </p:cNvPr>
          <p:cNvSpPr/>
          <p:nvPr/>
        </p:nvSpPr>
        <p:spPr>
          <a:xfrm>
            <a:off x="-1" y="1339059"/>
            <a:ext cx="4990011" cy="4647426"/>
          </a:xfrm>
          <a:prstGeom prst="rect">
            <a:avLst/>
          </a:prstGeom>
        </p:spPr>
        <p:txBody>
          <a:bodyPr wrap="square">
            <a:spAutoFit/>
          </a:bodyPr>
          <a:lstStyle/>
          <a:p>
            <a:pPr marL="914400" lvl="1" indent="-457200">
              <a:lnSpc>
                <a:spcPct val="150000"/>
              </a:lnSpc>
              <a:buFont typeface="Arial" panose="020B0604020202020204" pitchFamily="34" charset="0"/>
              <a:buChar char="•"/>
            </a:pPr>
            <a:r>
              <a:rPr lang="en-US" sz="2300" dirty="0">
                <a:solidFill>
                  <a:srgbClr val="043685"/>
                </a:solidFill>
                <a:latin typeface="+mj-lt"/>
              </a:rPr>
              <a:t>Red Wrigglers—start with 1 lbs. ~1000 worms</a:t>
            </a:r>
          </a:p>
          <a:p>
            <a:pPr marL="914400" lvl="1" indent="-457200">
              <a:lnSpc>
                <a:spcPct val="150000"/>
              </a:lnSpc>
              <a:buFont typeface="Arial" panose="020B0604020202020204" pitchFamily="34" charset="0"/>
              <a:buChar char="•"/>
            </a:pPr>
            <a:r>
              <a:rPr lang="en-US" sz="2300" dirty="0">
                <a:solidFill>
                  <a:srgbClr val="043685"/>
                </a:solidFill>
                <a:latin typeface="+mj-lt"/>
              </a:rPr>
              <a:t>No thermostat wars—ideal temp 55-80 degrees</a:t>
            </a:r>
          </a:p>
          <a:p>
            <a:pPr marL="914400" lvl="1" indent="-457200">
              <a:lnSpc>
                <a:spcPct val="150000"/>
              </a:lnSpc>
              <a:buFont typeface="Arial" panose="020B0604020202020204" pitchFamily="34" charset="0"/>
              <a:buChar char="•"/>
            </a:pPr>
            <a:r>
              <a:rPr lang="en-US" sz="2300" dirty="0">
                <a:solidFill>
                  <a:srgbClr val="043685"/>
                </a:solidFill>
                <a:latin typeface="+mj-lt"/>
              </a:rPr>
              <a:t>Wet the skin to let oxygen in</a:t>
            </a:r>
          </a:p>
          <a:p>
            <a:pPr marL="914400" lvl="1" indent="-457200">
              <a:lnSpc>
                <a:spcPct val="150000"/>
              </a:lnSpc>
              <a:buFont typeface="Arial" panose="020B0604020202020204" pitchFamily="34" charset="0"/>
              <a:buChar char="•"/>
            </a:pPr>
            <a:r>
              <a:rPr lang="en-US" sz="2300" dirty="0">
                <a:solidFill>
                  <a:srgbClr val="043685"/>
                </a:solidFill>
                <a:latin typeface="+mj-lt"/>
              </a:rPr>
              <a:t>3.5 lbs. food: 1 lbs. worms/week</a:t>
            </a:r>
          </a:p>
          <a:p>
            <a:pPr marL="914400" lvl="1" indent="-457200">
              <a:lnSpc>
                <a:spcPct val="150000"/>
              </a:lnSpc>
              <a:buFont typeface="Arial" panose="020B0604020202020204" pitchFamily="34" charset="0"/>
              <a:buChar char="•"/>
            </a:pPr>
            <a:r>
              <a:rPr lang="en-US" sz="2300" dirty="0">
                <a:solidFill>
                  <a:srgbClr val="043685"/>
                </a:solidFill>
                <a:latin typeface="+mj-lt"/>
              </a:rPr>
              <a:t>Bite size portions easily digestible</a:t>
            </a:r>
          </a:p>
          <a:p>
            <a:pPr marL="914400" lvl="1" indent="-457200">
              <a:buFont typeface="Arial" panose="020B0604020202020204" pitchFamily="34" charset="0"/>
              <a:buChar char="•"/>
            </a:pPr>
            <a:endParaRPr lang="en-US" sz="2000" dirty="0">
              <a:solidFill>
                <a:srgbClr val="043685"/>
              </a:solidFill>
              <a:latin typeface="+mj-lt"/>
            </a:endParaRPr>
          </a:p>
        </p:txBody>
      </p:sp>
      <p:pic>
        <p:nvPicPr>
          <p:cNvPr id="7" name="Picture 6">
            <a:extLst>
              <a:ext uri="{FF2B5EF4-FFF2-40B4-BE49-F238E27FC236}">
                <a16:creationId xmlns="" xmlns:a16="http://schemas.microsoft.com/office/drawing/2014/main" id="{B67DDF35-AA7D-4200-8FBC-7EF2036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4532" y="3157278"/>
            <a:ext cx="3321349" cy="2720185"/>
          </a:xfrm>
          <a:prstGeom prst="rect">
            <a:avLst/>
          </a:prstGeom>
        </p:spPr>
      </p:pic>
    </p:spTree>
    <p:extLst>
      <p:ext uri="{BB962C8B-B14F-4D97-AF65-F5344CB8AC3E}">
        <p14:creationId xmlns:p14="http://schemas.microsoft.com/office/powerpoint/2010/main" val="29102560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561D28-73D4-45E3-B3D9-8A3EA30F7321}"/>
              </a:ext>
            </a:extLst>
          </p:cNvPr>
          <p:cNvSpPr>
            <a:spLocks noGrp="1"/>
          </p:cNvSpPr>
          <p:nvPr>
            <p:ph type="title"/>
          </p:nvPr>
        </p:nvSpPr>
        <p:spPr>
          <a:xfrm>
            <a:off x="336687" y="158898"/>
            <a:ext cx="8396177" cy="1143000"/>
          </a:xfrm>
        </p:spPr>
        <p:txBody>
          <a:bodyPr>
            <a:normAutofit/>
          </a:bodyPr>
          <a:lstStyle/>
          <a:p>
            <a:pPr algn="ctr"/>
            <a:r>
              <a:rPr lang="en-US" sz="4000" b="1" dirty="0">
                <a:latin typeface="Klavika Bd" panose="02000803050000020004" pitchFamily="50" charset="0"/>
              </a:rPr>
              <a:t>Building A Home For Your Worms</a:t>
            </a:r>
          </a:p>
        </p:txBody>
      </p:sp>
      <p:sp>
        <p:nvSpPr>
          <p:cNvPr id="5" name="Rectangle 4">
            <a:extLst>
              <a:ext uri="{FF2B5EF4-FFF2-40B4-BE49-F238E27FC236}">
                <a16:creationId xmlns:a16="http://schemas.microsoft.com/office/drawing/2014/main" xmlns="" id="{34A114D3-5304-4B93-A4EC-AEE324887898}"/>
              </a:ext>
            </a:extLst>
          </p:cNvPr>
          <p:cNvSpPr/>
          <p:nvPr/>
        </p:nvSpPr>
        <p:spPr>
          <a:xfrm>
            <a:off x="180109" y="1415565"/>
            <a:ext cx="3488124" cy="3477875"/>
          </a:xfrm>
          <a:prstGeom prst="rect">
            <a:avLst/>
          </a:prstGeom>
        </p:spPr>
        <p:txBody>
          <a:bodyPr wrap="square">
            <a:spAutoFit/>
          </a:bodyPr>
          <a:lstStyle/>
          <a:p>
            <a:pPr marL="514350" indent="-514350">
              <a:buFont typeface="+mj-lt"/>
              <a:buAutoNum type="arabicPeriod"/>
            </a:pPr>
            <a:r>
              <a:rPr lang="en-US" sz="2000" dirty="0">
                <a:solidFill>
                  <a:srgbClr val="043685"/>
                </a:solidFill>
                <a:latin typeface="+mj-lt"/>
              </a:rPr>
              <a:t>Start with bedding—fill bin ½ full moist paper</a:t>
            </a:r>
          </a:p>
          <a:p>
            <a:pPr marL="514350" indent="-514350">
              <a:buFont typeface="+mj-lt"/>
              <a:buAutoNum type="arabicPeriod"/>
            </a:pPr>
            <a:r>
              <a:rPr lang="en-US" sz="2000" dirty="0">
                <a:solidFill>
                  <a:srgbClr val="043685"/>
                </a:solidFill>
                <a:latin typeface="+mj-lt"/>
              </a:rPr>
              <a:t>Add worms in middle of bedding</a:t>
            </a:r>
          </a:p>
          <a:p>
            <a:pPr marL="514350" indent="-514350">
              <a:buFont typeface="+mj-lt"/>
              <a:buAutoNum type="arabicPeriod"/>
            </a:pPr>
            <a:r>
              <a:rPr lang="en-US" sz="2000" dirty="0">
                <a:solidFill>
                  <a:srgbClr val="043685"/>
                </a:solidFill>
                <a:latin typeface="+mj-lt"/>
              </a:rPr>
              <a:t>Adjustment: 1 week left alone to feed on bedding</a:t>
            </a:r>
          </a:p>
          <a:p>
            <a:pPr marL="514350" indent="-514350">
              <a:buFont typeface="+mj-lt"/>
              <a:buAutoNum type="arabicPeriod"/>
            </a:pPr>
            <a:r>
              <a:rPr lang="en-US" sz="2000" dirty="0">
                <a:solidFill>
                  <a:srgbClr val="043685"/>
                </a:solidFill>
                <a:latin typeface="+mj-lt"/>
              </a:rPr>
              <a:t>Layer with food scraps and newspaper</a:t>
            </a:r>
          </a:p>
          <a:p>
            <a:pPr marL="514350" indent="-514350">
              <a:buFont typeface="+mj-lt"/>
              <a:buAutoNum type="arabicPeriod"/>
            </a:pPr>
            <a:r>
              <a:rPr lang="en-US" sz="2000" dirty="0">
                <a:solidFill>
                  <a:srgbClr val="043685"/>
                </a:solidFill>
                <a:latin typeface="+mj-lt"/>
              </a:rPr>
              <a:t>Layering with browns--super important keep odors down!</a:t>
            </a:r>
          </a:p>
        </p:txBody>
      </p:sp>
      <p:pic>
        <p:nvPicPr>
          <p:cNvPr id="6" name="Picture 5">
            <a:extLst>
              <a:ext uri="{FF2B5EF4-FFF2-40B4-BE49-F238E27FC236}">
                <a16:creationId xmlns:a16="http://schemas.microsoft.com/office/drawing/2014/main" xmlns="" id="{64B6FE33-577E-42D7-8362-4CED377161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948"/>
          <a:stretch/>
        </p:blipFill>
        <p:spPr>
          <a:xfrm>
            <a:off x="3951261" y="1551841"/>
            <a:ext cx="4846918" cy="870676"/>
          </a:xfrm>
          <a:prstGeom prst="rect">
            <a:avLst/>
          </a:prstGeom>
        </p:spPr>
      </p:pic>
      <p:pic>
        <p:nvPicPr>
          <p:cNvPr id="7" name="Picture 6">
            <a:extLst>
              <a:ext uri="{FF2B5EF4-FFF2-40B4-BE49-F238E27FC236}">
                <a16:creationId xmlns:a16="http://schemas.microsoft.com/office/drawing/2014/main" xmlns="" id="{12C71D0B-FB92-4232-9AE4-0F1762A1F0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2948"/>
          <a:stretch/>
        </p:blipFill>
        <p:spPr>
          <a:xfrm>
            <a:off x="3951261" y="3922127"/>
            <a:ext cx="4846918" cy="870676"/>
          </a:xfrm>
          <a:prstGeom prst="rect">
            <a:avLst/>
          </a:prstGeom>
          <a:ln w="38100" cap="sq">
            <a:noFill/>
            <a:prstDash val="solid"/>
            <a:miter lim="800000"/>
          </a:ln>
          <a:effectLst/>
        </p:spPr>
      </p:pic>
      <p:pic>
        <p:nvPicPr>
          <p:cNvPr id="8" name="Picture 7">
            <a:extLst>
              <a:ext uri="{FF2B5EF4-FFF2-40B4-BE49-F238E27FC236}">
                <a16:creationId xmlns:a16="http://schemas.microsoft.com/office/drawing/2014/main" xmlns="" id="{C4D20C0B-51C0-43E7-B9ED-DE93820B38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25" b="89588"/>
          <a:stretch/>
        </p:blipFill>
        <p:spPr>
          <a:xfrm rot="10800000">
            <a:off x="3951261" y="1563159"/>
            <a:ext cx="4846918" cy="532190"/>
          </a:xfrm>
          <a:prstGeom prst="rect">
            <a:avLst/>
          </a:prstGeom>
        </p:spPr>
      </p:pic>
      <p:pic>
        <p:nvPicPr>
          <p:cNvPr id="9" name="Picture 8">
            <a:extLst>
              <a:ext uri="{FF2B5EF4-FFF2-40B4-BE49-F238E27FC236}">
                <a16:creationId xmlns:a16="http://schemas.microsoft.com/office/drawing/2014/main" xmlns="" id="{4B1D1C50-530E-436B-8667-898000B79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80" t="52329" r="8714" b="34246"/>
          <a:stretch/>
        </p:blipFill>
        <p:spPr>
          <a:xfrm>
            <a:off x="3951261" y="3488434"/>
            <a:ext cx="4846918" cy="621792"/>
          </a:xfrm>
          <a:prstGeom prst="rect">
            <a:avLst/>
          </a:prstGeom>
        </p:spPr>
      </p:pic>
      <p:sp>
        <p:nvSpPr>
          <p:cNvPr id="10" name="Rectangle 9">
            <a:extLst>
              <a:ext uri="{FF2B5EF4-FFF2-40B4-BE49-F238E27FC236}">
                <a16:creationId xmlns:a16="http://schemas.microsoft.com/office/drawing/2014/main" xmlns="" id="{712C6D23-826B-41E6-826E-18A25C1E6F8D}"/>
              </a:ext>
            </a:extLst>
          </p:cNvPr>
          <p:cNvSpPr/>
          <p:nvPr/>
        </p:nvSpPr>
        <p:spPr>
          <a:xfrm>
            <a:off x="3951261" y="1544805"/>
            <a:ext cx="4846918" cy="3247998"/>
          </a:xfrm>
          <a:prstGeom prst="rect">
            <a:avLst/>
          </a:prstGeom>
          <a:noFill/>
          <a:ln>
            <a:solidFill>
              <a:srgbClr val="1039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ECD43F7C-DFB4-4F4C-A9BD-4223457DA9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108"/>
          <a:stretch/>
        </p:blipFill>
        <p:spPr>
          <a:xfrm>
            <a:off x="3951261" y="2956776"/>
            <a:ext cx="4846918" cy="768967"/>
          </a:xfrm>
          <a:prstGeom prst="rect">
            <a:avLst/>
          </a:prstGeom>
        </p:spPr>
      </p:pic>
      <p:pic>
        <p:nvPicPr>
          <p:cNvPr id="12" name="Picture 11">
            <a:extLst>
              <a:ext uri="{FF2B5EF4-FFF2-40B4-BE49-F238E27FC236}">
                <a16:creationId xmlns:a16="http://schemas.microsoft.com/office/drawing/2014/main" xmlns="" id="{63F63E0E-F5AD-4835-A0FE-3821F74793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59" t="24804" r="18474" b="55734"/>
          <a:stretch/>
        </p:blipFill>
        <p:spPr>
          <a:xfrm>
            <a:off x="3951261" y="2412085"/>
            <a:ext cx="4846918" cy="879965"/>
          </a:xfrm>
          <a:prstGeom prst="rect">
            <a:avLst/>
          </a:prstGeom>
        </p:spPr>
      </p:pic>
      <p:pic>
        <p:nvPicPr>
          <p:cNvPr id="13" name="Picture 12">
            <a:extLst>
              <a:ext uri="{FF2B5EF4-FFF2-40B4-BE49-F238E27FC236}">
                <a16:creationId xmlns:a16="http://schemas.microsoft.com/office/drawing/2014/main" xmlns="" id="{4D44694F-4F2A-4E13-A0E1-97AE74659D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125" b="89588"/>
          <a:stretch/>
        </p:blipFill>
        <p:spPr>
          <a:xfrm rot="10800000">
            <a:off x="3951261" y="2270699"/>
            <a:ext cx="4846918" cy="693825"/>
          </a:xfrm>
          <a:prstGeom prst="rect">
            <a:avLst/>
          </a:prstGeom>
        </p:spPr>
      </p:pic>
      <p:sp>
        <p:nvSpPr>
          <p:cNvPr id="2" name="TextBox 1"/>
          <p:cNvSpPr txBox="1"/>
          <p:nvPr/>
        </p:nvSpPr>
        <p:spPr>
          <a:xfrm>
            <a:off x="336687" y="5159829"/>
            <a:ext cx="8112034" cy="738664"/>
          </a:xfrm>
          <a:prstGeom prst="rect">
            <a:avLst/>
          </a:prstGeom>
          <a:noFill/>
        </p:spPr>
        <p:txBody>
          <a:bodyPr wrap="square" rtlCol="0">
            <a:spAutoFit/>
          </a:bodyPr>
          <a:lstStyle/>
          <a:p>
            <a:pPr marL="0" indent="0">
              <a:buFontTx/>
              <a:buNone/>
            </a:pPr>
            <a:r>
              <a:rPr lang="en-US" kern="0" dirty="0"/>
              <a:t>No earthworms</a:t>
            </a:r>
            <a:r>
              <a:rPr lang="en-US" kern="0" dirty="0" smtClean="0"/>
              <a:t>! Red worms are best. </a:t>
            </a:r>
            <a:endParaRPr lang="en-US" kern="0" dirty="0"/>
          </a:p>
          <a:p>
            <a:pPr marL="0" indent="0">
              <a:buFontTx/>
              <a:buNone/>
            </a:pPr>
            <a:r>
              <a:rPr lang="en-US" kern="0" dirty="0"/>
              <a:t>3.5 </a:t>
            </a:r>
            <a:r>
              <a:rPr lang="en-US" kern="0" dirty="0" err="1"/>
              <a:t>lbs</a:t>
            </a:r>
            <a:r>
              <a:rPr lang="en-US" kern="0" dirty="0"/>
              <a:t> food / 1 </a:t>
            </a:r>
            <a:r>
              <a:rPr lang="en-US" kern="0" dirty="0" err="1"/>
              <a:t>lb</a:t>
            </a:r>
            <a:r>
              <a:rPr lang="en-US" kern="0" dirty="0"/>
              <a:t> worms / week</a:t>
            </a:r>
          </a:p>
          <a:p>
            <a:pPr marL="0" indent="0">
              <a:buFontTx/>
              <a:buNone/>
            </a:pPr>
            <a:r>
              <a:rPr lang="en-US" kern="0" dirty="0"/>
              <a:t>Freeze scraps to keep smells under </a:t>
            </a:r>
            <a:r>
              <a:rPr lang="en-US" kern="0" dirty="0" smtClean="0"/>
              <a:t>wraps</a:t>
            </a:r>
            <a:endParaRPr lang="en-US" kern="0" dirty="0"/>
          </a:p>
        </p:txBody>
      </p:sp>
    </p:spTree>
    <p:extLst>
      <p:ext uri="{BB962C8B-B14F-4D97-AF65-F5344CB8AC3E}">
        <p14:creationId xmlns:p14="http://schemas.microsoft.com/office/powerpoint/2010/main" val="395120501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bwMode="auto">
          <a:xfrm>
            <a:off x="152400" y="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 A More Healthy Lawn </a:t>
            </a:r>
          </a:p>
        </p:txBody>
      </p:sp>
      <p:sp>
        <p:nvSpPr>
          <p:cNvPr id="36869" name="Rectangle 38"/>
          <p:cNvSpPr txBox="1">
            <a:spLocks noChangeArrowheads="1"/>
          </p:cNvSpPr>
          <p:nvPr/>
        </p:nvSpPr>
        <p:spPr bwMode="auto">
          <a:xfrm>
            <a:off x="419100" y="236538"/>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a:solidFill>
                  <a:srgbClr val="0076C0"/>
                </a:solidFill>
                <a:latin typeface="Myriad Web Pro" pitchFamily="34" charset="0"/>
              </a:rPr>
              <a:t>Lawncare &amp; Landscape</a:t>
            </a:r>
            <a:endParaRPr lang="en-US" altLang="en-US" sz="3600" b="1">
              <a:solidFill>
                <a:srgbClr val="0076C0"/>
              </a:solidFill>
              <a:latin typeface="Myriad Web Pro" pitchFamily="34" charset="0"/>
            </a:endParaRPr>
          </a:p>
        </p:txBody>
      </p:sp>
      <p:sp>
        <p:nvSpPr>
          <p:cNvPr id="36870" name="AutoShape 10" descr="Image result for mow to 3&quot;"/>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36871" name="AutoShape 12" descr="Image result for mow to 3&quot;"/>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36872" name="AutoShape 18" descr="Image result for tuna fish can clipart"/>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36873" name="AutoShape 21" descr="Image result for tall lawn gras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36874" name="Rectangle 31"/>
          <p:cNvSpPr>
            <a:spLocks noChangeArrowheads="1"/>
          </p:cNvSpPr>
          <p:nvPr/>
        </p:nvSpPr>
        <p:spPr bwMode="auto">
          <a:xfrm>
            <a:off x="11113" y="5761038"/>
            <a:ext cx="912812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000" b="1">
                <a:solidFill>
                  <a:srgbClr val="0076C0"/>
                </a:solidFill>
                <a:latin typeface="Myriad Web Pro" pitchFamily="34" charset="0"/>
              </a:rPr>
              <a:t>Excess algae can lead to the deoxygenation of water and potential fish kills. It looks unsightly and reduces opportunities for recreation and swimming.</a:t>
            </a:r>
          </a:p>
        </p:txBody>
      </p:sp>
      <p:pic>
        <p:nvPicPr>
          <p:cNvPr id="38929" name="Picture 17" descr="S:\District Projects &amp; Programs\Outreach\Photographs\EVENTS\2009\Yard Waste Dumped\M_GA_09_11_031.jpg"/>
          <p:cNvPicPr>
            <a:picLocks noChangeAspect="1" noChangeArrowheads="1"/>
          </p:cNvPicPr>
          <p:nvPr/>
        </p:nvPicPr>
        <p:blipFill>
          <a:blip r:embed="rId2"/>
          <a:srcRect/>
          <a:stretch>
            <a:fillRect/>
          </a:stretch>
        </p:blipFill>
        <p:spPr bwMode="auto">
          <a:xfrm>
            <a:off x="239713" y="2216150"/>
            <a:ext cx="4294187" cy="342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0900" name="Picture 4" descr="S:\District Projects &amp; Programs\Outreach\Web site and social media\pics\basin with algae.JPG"/>
          <p:cNvPicPr>
            <a:picLocks noChangeAspect="1" noChangeArrowheads="1"/>
          </p:cNvPicPr>
          <p:nvPr/>
        </p:nvPicPr>
        <p:blipFill>
          <a:blip r:embed="rId3"/>
          <a:srcRect/>
          <a:stretch>
            <a:fillRect/>
          </a:stretch>
        </p:blipFill>
        <p:spPr bwMode="auto">
          <a:xfrm>
            <a:off x="4670425" y="2216150"/>
            <a:ext cx="4229100" cy="3425825"/>
          </a:xfrm>
          <a:prstGeom prst="rect">
            <a:avLst/>
          </a:prstGeom>
          <a:solidFill>
            <a:srgbClr val="0076C0"/>
          </a:solidFill>
          <a:ln w="28575" cap="sq">
            <a:solidFill>
              <a:srgbClr val="000000"/>
            </a:solidFill>
            <a:prstDash val="solid"/>
            <a:miter lim="800000"/>
          </a:ln>
          <a:effectLst>
            <a:outerShdw blurRad="50800" dist="38100" dir="2700000" algn="tl" rotWithShape="0">
              <a:srgbClr val="000000">
                <a:alpha val="43000"/>
              </a:srgbClr>
            </a:outerShdw>
          </a:effectLst>
        </p:spPr>
      </p:pic>
      <p:sp>
        <p:nvSpPr>
          <p:cNvPr id="38925" name="Right Arrow 3"/>
          <p:cNvSpPr>
            <a:spLocks noChangeArrowheads="1"/>
          </p:cNvSpPr>
          <p:nvPr/>
        </p:nvSpPr>
        <p:spPr bwMode="auto">
          <a:xfrm>
            <a:off x="3974822" y="3545438"/>
            <a:ext cx="1431700" cy="690563"/>
          </a:xfrm>
          <a:prstGeom prst="rightArrow">
            <a:avLst>
              <a:gd name="adj1" fmla="val 50000"/>
              <a:gd name="adj2" fmla="val 49989"/>
            </a:avLst>
          </a:prstGeom>
          <a:solidFill>
            <a:srgbClr val="0076C0"/>
          </a:solidFill>
          <a:ln w="9525" algn="ctr">
            <a:solidFill>
              <a:srgbClr val="6CB33F"/>
            </a:solidFill>
            <a:round/>
            <a:headEnd/>
            <a:tailEnd/>
          </a:ln>
          <a:effectLst>
            <a:glow rad="63500">
              <a:schemeClr val="accent4">
                <a:satMod val="175000"/>
                <a:alpha val="40000"/>
              </a:schemeClr>
            </a:glow>
          </a:effec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solidFill>
                <a:srgbClr val="000000"/>
              </a:solidFill>
            </a:endParaRPr>
          </a:p>
        </p:txBody>
      </p:sp>
      <p:sp>
        <p:nvSpPr>
          <p:cNvPr id="2" name="Rounded Rectangle 1"/>
          <p:cNvSpPr/>
          <p:nvPr/>
        </p:nvSpPr>
        <p:spPr bwMode="auto">
          <a:xfrm>
            <a:off x="663575" y="769938"/>
            <a:ext cx="7013575" cy="631825"/>
          </a:xfrm>
          <a:prstGeom prst="roundRect">
            <a:avLst/>
          </a:prstGeom>
          <a:solidFill>
            <a:srgbClr val="0076C0"/>
          </a:solidFill>
          <a:ln w="9525" cap="flat" cmpd="sng" algn="ctr">
            <a:solidFill>
              <a:srgbClr val="000000"/>
            </a:solidFill>
            <a:prstDash val="solid"/>
            <a:round/>
            <a:headEnd type="none" w="med" len="med"/>
            <a:tailEnd type="none" w="med" len="med"/>
          </a:ln>
          <a:effectLst/>
        </p:spPr>
        <p:txBody>
          <a:bodyPr/>
          <a:lstStyle/>
          <a:p>
            <a:pPr>
              <a:defRPr/>
            </a:pPr>
            <a:endParaRPr lang="en-US" b="1">
              <a:ln w="18000">
                <a:solidFill>
                  <a:srgbClr val="333399">
                    <a:satMod val="140000"/>
                  </a:srgbClr>
                </a:solidFill>
                <a:prstDash val="solid"/>
                <a:miter lim="800000"/>
              </a:ln>
              <a:noFill/>
              <a:effectLst>
                <a:outerShdw blurRad="25500" dist="23000" dir="7020000" algn="tl">
                  <a:srgbClr val="000000">
                    <a:alpha val="50000"/>
                  </a:srgbClr>
                </a:outerShdw>
              </a:effectLst>
            </a:endParaRPr>
          </a:p>
        </p:txBody>
      </p:sp>
      <p:sp>
        <p:nvSpPr>
          <p:cNvPr id="36881" name="TextBox 2"/>
          <p:cNvSpPr txBox="1">
            <a:spLocks noChangeArrowheads="1"/>
          </p:cNvSpPr>
          <p:nvPr/>
        </p:nvSpPr>
        <p:spPr bwMode="auto">
          <a:xfrm>
            <a:off x="903288" y="773113"/>
            <a:ext cx="6423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rgbClr val="FFFFFF"/>
                </a:solidFill>
              </a:rPr>
              <a:t>Why are grass clippings and leaf litter harmful to our lakes, streams, and rivers? </a:t>
            </a:r>
          </a:p>
        </p:txBody>
      </p:sp>
      <p:sp>
        <p:nvSpPr>
          <p:cNvPr id="4" name="Rectangle 3"/>
          <p:cNvSpPr/>
          <p:nvPr/>
        </p:nvSpPr>
        <p:spPr>
          <a:xfrm>
            <a:off x="79375" y="785813"/>
            <a:ext cx="584200" cy="523875"/>
          </a:xfrm>
          <a:prstGeom prst="rect">
            <a:avLst/>
          </a:prstGeom>
        </p:spPr>
        <p:txBody>
          <a:bodyPr wrap="none">
            <a:spAutoFit/>
          </a:bodyPr>
          <a:lstStyle/>
          <a:p>
            <a:pPr>
              <a:defRPr/>
            </a:pPr>
            <a:r>
              <a:rPr lang="en-US" altLang="en-US" sz="2800" b="1" dirty="0">
                <a:solidFill>
                  <a:srgbClr val="6CB33F"/>
                </a:solidFill>
                <a:effectLst>
                  <a:outerShdw blurRad="38100" dist="38100" dir="2700000" algn="tl">
                    <a:srgbClr val="000000">
                      <a:alpha val="43137"/>
                    </a:srgbClr>
                  </a:outerShdw>
                </a:effectLst>
              </a:rPr>
              <a:t>Q:</a:t>
            </a:r>
          </a:p>
        </p:txBody>
      </p:sp>
      <p:sp>
        <p:nvSpPr>
          <p:cNvPr id="36883" name="Rounded Rectangle 5"/>
          <p:cNvSpPr>
            <a:spLocks noChangeArrowheads="1"/>
          </p:cNvSpPr>
          <p:nvPr/>
        </p:nvSpPr>
        <p:spPr bwMode="auto">
          <a:xfrm>
            <a:off x="1609725" y="1401763"/>
            <a:ext cx="7404100" cy="814387"/>
          </a:xfrm>
          <a:prstGeom prst="roundRect">
            <a:avLst>
              <a:gd name="adj" fmla="val 16667"/>
            </a:avLst>
          </a:prstGeom>
          <a:solidFill>
            <a:srgbClr val="6CB33F"/>
          </a:solidFill>
          <a:ln w="9525" algn="ctr">
            <a:solidFill>
              <a:schemeClr val="tx1"/>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solidFill>
                <a:srgbClr val="000000"/>
              </a:solidFill>
            </a:endParaRPr>
          </a:p>
        </p:txBody>
      </p:sp>
      <p:sp>
        <p:nvSpPr>
          <p:cNvPr id="36884" name="TextBox 27"/>
          <p:cNvSpPr txBox="1">
            <a:spLocks noChangeArrowheads="1"/>
          </p:cNvSpPr>
          <p:nvPr/>
        </p:nvSpPr>
        <p:spPr bwMode="auto">
          <a:xfrm>
            <a:off x="1800225" y="1409700"/>
            <a:ext cx="7213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b="1">
                <a:solidFill>
                  <a:srgbClr val="FFFFFF"/>
                </a:solidFill>
              </a:rPr>
              <a:t>Yard waste, like fertilizer, contains nutrients including </a:t>
            </a:r>
            <a:r>
              <a:rPr lang="en-US" altLang="en-US" sz="1600" b="1">
                <a:solidFill>
                  <a:srgbClr val="FFFFFF"/>
                </a:solidFill>
              </a:rPr>
              <a:t>phosphorus</a:t>
            </a:r>
            <a:r>
              <a:rPr lang="en-US" altLang="en-US" b="1">
                <a:solidFill>
                  <a:srgbClr val="FFFFFF"/>
                </a:solidFill>
              </a:rPr>
              <a:t> and </a:t>
            </a:r>
            <a:r>
              <a:rPr lang="en-US" altLang="en-US" sz="1600" b="1">
                <a:solidFill>
                  <a:srgbClr val="FFFFFF"/>
                </a:solidFill>
              </a:rPr>
              <a:t>nitrogen.</a:t>
            </a:r>
            <a:r>
              <a:rPr lang="en-US" altLang="en-US" b="1">
                <a:solidFill>
                  <a:srgbClr val="FFFFFF"/>
                </a:solidFill>
              </a:rPr>
              <a:t>  When mismanaged and dumped in creeks as pictured here, those nutrients contribute to unwanted, uncontrolled growth of algae and invasive aquatic weeds.</a:t>
            </a:r>
          </a:p>
        </p:txBody>
      </p:sp>
      <p:sp>
        <p:nvSpPr>
          <p:cNvPr id="8" name="TextBox 7"/>
          <p:cNvSpPr txBox="1"/>
          <p:nvPr/>
        </p:nvSpPr>
        <p:spPr>
          <a:xfrm>
            <a:off x="1058863" y="1547813"/>
            <a:ext cx="627062" cy="522287"/>
          </a:xfrm>
          <a:prstGeom prst="rect">
            <a:avLst/>
          </a:prstGeom>
          <a:noFill/>
        </p:spPr>
        <p:txBody>
          <a:bodyPr>
            <a:spAutoFit/>
          </a:bodyPr>
          <a:lstStyle/>
          <a:p>
            <a:pPr>
              <a:defRPr/>
            </a:pPr>
            <a:r>
              <a:rPr lang="en-US" sz="2800" b="1" dirty="0">
                <a:solidFill>
                  <a:srgbClr val="0076C0"/>
                </a:solidFill>
                <a:effectLst>
                  <a:outerShdw blurRad="38100" dist="38100" dir="2700000" algn="tl">
                    <a:srgbClr val="000000">
                      <a:alpha val="43137"/>
                    </a:srgbClr>
                  </a:outerShdw>
                </a:effectLst>
              </a:rPr>
              <a:t>A:</a:t>
            </a:r>
          </a:p>
        </p:txBody>
      </p:sp>
    </p:spTree>
    <p:extLst>
      <p:ext uri="{BB962C8B-B14F-4D97-AF65-F5344CB8AC3E}">
        <p14:creationId xmlns:p14="http://schemas.microsoft.com/office/powerpoint/2010/main" val="3103676351"/>
      </p:ext>
    </p:extLst>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2" descr="http://statebystategardening.com/images/uploads/blog_photos/Mow-in-leav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1040814"/>
            <a:ext cx="9178926" cy="600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38"/>
          <p:cNvSpPr txBox="1">
            <a:spLocks noChangeArrowheads="1"/>
          </p:cNvSpPr>
          <p:nvPr/>
        </p:nvSpPr>
        <p:spPr bwMode="auto">
          <a:xfrm>
            <a:off x="293688" y="84138"/>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err="1">
                <a:solidFill>
                  <a:srgbClr val="0076C0"/>
                </a:solidFill>
                <a:latin typeface="Myriad Web Pro" pitchFamily="34" charset="0"/>
              </a:rPr>
              <a:t>Lawncare</a:t>
            </a:r>
            <a:r>
              <a:rPr lang="en-US" altLang="en-US" sz="3500" b="1" dirty="0">
                <a:solidFill>
                  <a:srgbClr val="0076C0"/>
                </a:solidFill>
                <a:latin typeface="Myriad Web Pro" pitchFamily="34" charset="0"/>
              </a:rPr>
              <a:t> &amp; Landscape</a:t>
            </a:r>
          </a:p>
        </p:txBody>
      </p:sp>
      <p:sp>
        <p:nvSpPr>
          <p:cNvPr id="10" name="TextBox 9"/>
          <p:cNvSpPr txBox="1"/>
          <p:nvPr/>
        </p:nvSpPr>
        <p:spPr>
          <a:xfrm>
            <a:off x="0" y="3695700"/>
            <a:ext cx="6219825" cy="523875"/>
          </a:xfrm>
          <a:prstGeom prst="rect">
            <a:avLst/>
          </a:prstGeom>
          <a:solidFill>
            <a:srgbClr val="00B050">
              <a:alpha val="69000"/>
            </a:srgb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Leaf it on your lawn</a:t>
            </a:r>
          </a:p>
        </p:txBody>
      </p:sp>
      <p:sp>
        <p:nvSpPr>
          <p:cNvPr id="122888" name="AutoShape 10" descr="Image result for mow to 3&quot;"/>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89" name="AutoShape 12" descr="Image result for mow to 3&quot;"/>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90" name="AutoShape 18" descr="Image result for tuna fish can clipart"/>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91" name="AutoShape 21" descr="Image result for tall lawn gras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TextBox 14"/>
          <p:cNvSpPr txBox="1"/>
          <p:nvPr/>
        </p:nvSpPr>
        <p:spPr>
          <a:xfrm>
            <a:off x="3048000" y="5688013"/>
            <a:ext cx="6129338" cy="522287"/>
          </a:xfrm>
          <a:prstGeom prst="rect">
            <a:avLst/>
          </a:prstGeom>
          <a:solidFill>
            <a:srgbClr val="00B050">
              <a:alpha val="69000"/>
            </a:srgb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Stay hydrated</a:t>
            </a:r>
            <a:endParaRPr lang="en-US" sz="2000" b="1" dirty="0">
              <a:solidFill>
                <a:srgbClr val="FFFAC4"/>
              </a:solidFill>
              <a:effectLst>
                <a:outerShdw blurRad="50800" dist="50800" dir="5400000" algn="ctr" rotWithShape="0">
                  <a:schemeClr val="tx2">
                    <a:lumMod val="95000"/>
                    <a:lumOff val="5000"/>
                  </a:schemeClr>
                </a:outerShdw>
              </a:effectLst>
            </a:endParaRPr>
          </a:p>
        </p:txBody>
      </p:sp>
      <p:pic>
        <p:nvPicPr>
          <p:cNvPr id="122893"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b="19005"/>
          <a:stretch>
            <a:fillRect/>
          </a:stretch>
        </p:blipFill>
        <p:spPr bwMode="auto">
          <a:xfrm>
            <a:off x="-1588" y="1260475"/>
            <a:ext cx="3048001" cy="142875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4"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b="20256"/>
          <a:stretch>
            <a:fillRect/>
          </a:stretch>
        </p:blipFill>
        <p:spPr bwMode="auto">
          <a:xfrm>
            <a:off x="0" y="5264150"/>
            <a:ext cx="3048000" cy="137001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5"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b="21040"/>
          <a:stretch>
            <a:fillRect/>
          </a:stretch>
        </p:blipFill>
        <p:spPr bwMode="auto">
          <a:xfrm>
            <a:off x="6129338" y="3233738"/>
            <a:ext cx="3048000" cy="14478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Box 19"/>
          <p:cNvSpPr txBox="1"/>
          <p:nvPr/>
        </p:nvSpPr>
        <p:spPr>
          <a:xfrm>
            <a:off x="3048000" y="1558925"/>
            <a:ext cx="6129338" cy="830263"/>
          </a:xfrm>
          <a:prstGeom prst="rect">
            <a:avLst/>
          </a:prstGeom>
          <a:solidFill>
            <a:srgbClr val="00B050">
              <a:alpha val="69000"/>
            </a:srgbClr>
          </a:solidFill>
        </p:spPr>
        <p:txBody>
          <a:bodyPr anchor="ctr">
            <a:spAutoFit/>
          </a:bodyPr>
          <a:lstStyle/>
          <a:p>
            <a:pPr>
              <a:defRPr/>
            </a:pPr>
            <a:r>
              <a:rPr lang="en-US" sz="2400" b="1" dirty="0">
                <a:solidFill>
                  <a:srgbClr val="FFFAC4"/>
                </a:solidFill>
                <a:effectLst>
                  <a:outerShdw blurRad="50800" dist="50800" dir="5400000" algn="ctr" rotWithShape="0">
                    <a:schemeClr val="tx2">
                      <a:lumMod val="95000"/>
                      <a:lumOff val="5000"/>
                    </a:schemeClr>
                  </a:outerShdw>
                </a:effectLst>
              </a:rPr>
              <a:t>What you do in the comfort of you yard affects our local waterways!</a:t>
            </a:r>
            <a:endParaRPr lang="en-US" sz="1800" b="1" dirty="0">
              <a:solidFill>
                <a:srgbClr val="FFFAC4"/>
              </a:solidFill>
              <a:effectLst>
                <a:outerShdw blurRad="50800" dist="50800" dir="5400000" algn="ctr" rotWithShape="0">
                  <a:schemeClr val="tx2">
                    <a:lumMod val="95000"/>
                    <a:lumOff val="5000"/>
                  </a:schemeClr>
                </a:outerShdw>
              </a:effectLst>
            </a:endParaRPr>
          </a:p>
        </p:txBody>
      </p:sp>
      <p:sp>
        <p:nvSpPr>
          <p:cNvPr id="21" name="TextBox 20"/>
          <p:cNvSpPr txBox="1"/>
          <p:nvPr/>
        </p:nvSpPr>
        <p:spPr>
          <a:xfrm>
            <a:off x="-1588" y="701675"/>
            <a:ext cx="9178926" cy="339725"/>
          </a:xfrm>
          <a:prstGeom prst="rect">
            <a:avLst/>
          </a:prstGeom>
          <a:solidFill>
            <a:schemeClr val="accent2">
              <a:alpha val="69000"/>
            </a:schemeClr>
          </a:solidFill>
        </p:spPr>
        <p:txBody>
          <a:bodyPr anchor="ctr">
            <a:spAutoFit/>
          </a:bodyPr>
          <a:lstStyle/>
          <a:p>
            <a:pPr>
              <a:defRPr/>
            </a:pPr>
            <a:r>
              <a:rPr lang="en-US" sz="1600" b="1" i="1" dirty="0">
                <a:solidFill>
                  <a:schemeClr val="bg2">
                    <a:lumMod val="20000"/>
                    <a:lumOff val="80000"/>
                  </a:schemeClr>
                </a:solidFill>
              </a:rPr>
              <a:t>Visit getgrassy.org to learn more</a:t>
            </a:r>
            <a:endParaRPr lang="en-US" sz="1200" b="1" i="1" dirty="0">
              <a:solidFill>
                <a:schemeClr val="bg2">
                  <a:lumMod val="20000"/>
                  <a:lumOff val="80000"/>
                </a:schemeClr>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2" descr="http://statebystategardening.com/images/uploads/blog_photos/Mow-in-leaves.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88" y="1040814"/>
            <a:ext cx="9178926" cy="6002924"/>
          </a:xfrm>
          <a:prstGeom prst="rect">
            <a:avLst/>
          </a:prstGeom>
          <a:noFill/>
          <a:ln>
            <a:noFill/>
          </a:ln>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38"/>
          <p:cNvSpPr txBox="1">
            <a:spLocks noChangeArrowheads="1"/>
          </p:cNvSpPr>
          <p:nvPr/>
        </p:nvSpPr>
        <p:spPr bwMode="auto">
          <a:xfrm>
            <a:off x="228600" y="91084"/>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err="1">
                <a:solidFill>
                  <a:srgbClr val="0076C0"/>
                </a:solidFill>
                <a:latin typeface="Myriad Web Pro" pitchFamily="34" charset="0"/>
              </a:rPr>
              <a:t>Lawncare</a:t>
            </a:r>
            <a:r>
              <a:rPr lang="en-US" altLang="en-US" sz="3500" b="1" dirty="0">
                <a:solidFill>
                  <a:srgbClr val="0076C0"/>
                </a:solidFill>
                <a:latin typeface="Myriad Web Pro" pitchFamily="34" charset="0"/>
              </a:rPr>
              <a:t> &amp; Landscape</a:t>
            </a:r>
          </a:p>
        </p:txBody>
      </p:sp>
      <p:sp>
        <p:nvSpPr>
          <p:cNvPr id="10" name="TextBox 9"/>
          <p:cNvSpPr txBox="1"/>
          <p:nvPr/>
        </p:nvSpPr>
        <p:spPr>
          <a:xfrm>
            <a:off x="3048000" y="3643313"/>
            <a:ext cx="6219825" cy="523875"/>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Mow to grow</a:t>
            </a:r>
            <a:endParaRPr lang="en-US" sz="2400" b="1" dirty="0">
              <a:solidFill>
                <a:srgbClr val="FFFAC4"/>
              </a:solidFill>
              <a:effectLst>
                <a:outerShdw blurRad="50800" dist="50800" dir="5400000" algn="ctr" rotWithShape="0">
                  <a:schemeClr val="tx2">
                    <a:lumMod val="95000"/>
                    <a:lumOff val="5000"/>
                  </a:schemeClr>
                </a:outerShdw>
              </a:effectLst>
            </a:endParaRPr>
          </a:p>
        </p:txBody>
      </p:sp>
      <p:sp>
        <p:nvSpPr>
          <p:cNvPr id="123912" name="AutoShape 10" descr="Image result for mow to 3&quot;"/>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3" name="AutoShape 12" descr="Image result for mow to 3&quot;"/>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4" name="AutoShape 18" descr="Image result for tuna fish can clipart"/>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5" name="AutoShape 21" descr="Image result for tall lawn gras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TextBox 14"/>
          <p:cNvSpPr txBox="1"/>
          <p:nvPr/>
        </p:nvSpPr>
        <p:spPr>
          <a:xfrm>
            <a:off x="-19050" y="5588000"/>
            <a:ext cx="6129338" cy="522288"/>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Choose fall</a:t>
            </a:r>
            <a:endParaRPr lang="en-US" sz="2400" b="1" dirty="0">
              <a:solidFill>
                <a:srgbClr val="FFFAC4"/>
              </a:solidFill>
              <a:effectLst>
                <a:outerShdw blurRad="50800" dist="50800" dir="5400000" algn="ctr" rotWithShape="0">
                  <a:schemeClr val="tx2">
                    <a:lumMod val="95000"/>
                    <a:lumOff val="5000"/>
                  </a:schemeClr>
                </a:outerShdw>
              </a:effectLst>
            </a:endParaRPr>
          </a:p>
        </p:txBody>
      </p:sp>
      <p:sp>
        <p:nvSpPr>
          <p:cNvPr id="20" name="TextBox 19"/>
          <p:cNvSpPr txBox="1"/>
          <p:nvPr/>
        </p:nvSpPr>
        <p:spPr>
          <a:xfrm>
            <a:off x="0" y="1714500"/>
            <a:ext cx="6219825" cy="523875"/>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Soak it in</a:t>
            </a:r>
            <a:endParaRPr lang="en-US" sz="2400" b="1" dirty="0">
              <a:solidFill>
                <a:srgbClr val="FFFAC4"/>
              </a:solidFill>
              <a:effectLst>
                <a:outerShdw blurRad="50800" dist="50800" dir="5400000" algn="ctr" rotWithShape="0">
                  <a:schemeClr val="tx2">
                    <a:lumMod val="95000"/>
                    <a:lumOff val="5000"/>
                  </a:schemeClr>
                </a:outerShdw>
              </a:effectLst>
            </a:endParaRPr>
          </a:p>
        </p:txBody>
      </p:sp>
      <p:pic>
        <p:nvPicPr>
          <p:cNvPr id="19" name="Picture 2" descr="S:\District Projects &amp; Programs\Conservation Projects\Backyard Conservation\Lawncare &amp; fertilizer\Marketing, communication, &amp; advertising materials\Logos with fixings\GetGrassy-Lawnscapes-Final\Print-CMYK-JPG\GetGrassy_Lawnscapes_LawnMower.jpg"/>
          <p:cNvPicPr>
            <a:picLocks noChangeAspect="1" noChangeArrowheads="1"/>
          </p:cNvPicPr>
          <p:nvPr/>
        </p:nvPicPr>
        <p:blipFill rotWithShape="1">
          <a:blip r:embed="rId5" cstate="print"/>
          <a:srcRect b="17932"/>
          <a:stretch/>
        </p:blipFill>
        <p:spPr bwMode="auto">
          <a:xfrm>
            <a:off x="-19050" y="3124200"/>
            <a:ext cx="3048000" cy="1562100"/>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875" name="Picture 3" descr="S:\District Projects &amp; Programs\Conservation Projects\Backyard Conservation\Lawncare &amp; fertilizer\Marketing, communication, &amp; advertising materials\Logos with fixings\GetGrassy-Lawnscapes-Final\Print-CMYK-JPG\GetGrassy_Lawnscapes_Cow.jpg"/>
          <p:cNvPicPr>
            <a:picLocks noChangeAspect="1" noChangeArrowheads="1"/>
          </p:cNvPicPr>
          <p:nvPr/>
        </p:nvPicPr>
        <p:blipFill rotWithShape="1">
          <a:blip r:embed="rId6" cstate="print"/>
          <a:srcRect b="20602"/>
          <a:stretch/>
        </p:blipFill>
        <p:spPr bwMode="auto">
          <a:xfrm>
            <a:off x="6167438" y="1344613"/>
            <a:ext cx="2971800" cy="1258887"/>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876" name="Picture 4" descr="S:\District Projects &amp; Programs\Conservation Projects\Backyard Conservation\Lawncare &amp; fertilizer\Marketing, communication, &amp; advertising materials\Logos with fixings\GetGrassy-Lawnscapes-Final\Print-CMYK-JPG\GetGrassy_Lawnscapes_Flamingos.jpg"/>
          <p:cNvPicPr>
            <a:picLocks noChangeAspect="1" noChangeArrowheads="1"/>
          </p:cNvPicPr>
          <p:nvPr/>
        </p:nvPicPr>
        <p:blipFill rotWithShape="1">
          <a:blip r:embed="rId7" cstate="print"/>
          <a:srcRect b="21028"/>
          <a:stretch/>
        </p:blipFill>
        <p:spPr bwMode="auto">
          <a:xfrm>
            <a:off x="6110288" y="5245100"/>
            <a:ext cx="3048000" cy="1208088"/>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3921" name="TextBox 20"/>
          <p:cNvSpPr txBox="1">
            <a:spLocks noChangeArrowheads="1"/>
          </p:cNvSpPr>
          <p:nvPr/>
        </p:nvSpPr>
        <p:spPr bwMode="auto">
          <a:xfrm>
            <a:off x="-1588" y="701675"/>
            <a:ext cx="9178926" cy="339725"/>
          </a:xfrm>
          <a:prstGeom prst="rect">
            <a:avLst/>
          </a:prstGeom>
          <a:solidFill>
            <a:srgbClr val="00B050">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i="1">
                <a:solidFill>
                  <a:schemeClr val="tx2"/>
                </a:solidFill>
              </a:rPr>
              <a:t>Visit getgrassy.org to learn more</a:t>
            </a:r>
            <a:endParaRPr lang="en-US" altLang="en-US" sz="1200" b="1" i="1">
              <a:solidFill>
                <a:schemeClr val="tx2"/>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4763" y="5354638"/>
            <a:ext cx="9144001"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000" b="1">
                <a:solidFill>
                  <a:srgbClr val="0076C0"/>
                </a:solidFill>
                <a:latin typeface="Myriad Web Pro" pitchFamily="34" charset="0"/>
              </a:rPr>
              <a:t>Perennials come back year after year. </a:t>
            </a:r>
            <a:r>
              <a:rPr lang="en-US" altLang="en-US" sz="3200" b="1">
                <a:solidFill>
                  <a:srgbClr val="0076C0"/>
                </a:solidFill>
                <a:latin typeface="Myriad Web Pro" pitchFamily="34" charset="0"/>
              </a:rPr>
              <a:t>They’re adapted </a:t>
            </a:r>
            <a:r>
              <a:rPr lang="en-US" altLang="en-US" sz="2000" b="1">
                <a:solidFill>
                  <a:srgbClr val="0076C0"/>
                </a:solidFill>
                <a:latin typeface="Myriad Web Pro" pitchFamily="34" charset="0"/>
              </a:rPr>
              <a:t>to local conditions including weather, insects, and soils. </a:t>
            </a:r>
          </a:p>
        </p:txBody>
      </p:sp>
      <p:sp>
        <p:nvSpPr>
          <p:cNvPr id="111619"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B050"/>
                </a:solidFill>
                <a:latin typeface="Myriad Web Pro" pitchFamily="34" charset="0"/>
              </a:rPr>
              <a:t>Water Quality: </a:t>
            </a:r>
            <a:r>
              <a:rPr lang="en-US" altLang="en-US" sz="3500" b="1" dirty="0">
                <a:solidFill>
                  <a:srgbClr val="0076C0"/>
                </a:solidFill>
                <a:latin typeface="Myriad Web Pro" pitchFamily="34" charset="0"/>
              </a:rPr>
              <a:t>Native Plants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899546"/>
            <a:ext cx="2489499" cy="3736512"/>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293" y="1606523"/>
            <a:ext cx="4295727" cy="2522919"/>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606675" y="3606800"/>
            <a:ext cx="180975" cy="46196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endParaRPr lang="en-US" sz="2400" b="1" spc="150" dirty="0">
              <a:ln w="11430"/>
              <a:solidFill>
                <a:srgbClr val="F8F8F8"/>
              </a:solidFill>
              <a:effectLst>
                <a:outerShdw blurRad="25400" algn="tl" rotWithShape="0">
                  <a:srgbClr val="000000">
                    <a:alpha val="43000"/>
                  </a:srgbClr>
                </a:outerShdw>
              </a:effectLst>
            </a:endParaRPr>
          </a:p>
        </p:txBody>
      </p:sp>
      <p:sp>
        <p:nvSpPr>
          <p:cNvPr id="111625" name="TextBox 3"/>
          <p:cNvSpPr txBox="1">
            <a:spLocks noChangeArrowheads="1"/>
          </p:cNvSpPr>
          <p:nvPr/>
        </p:nvSpPr>
        <p:spPr bwMode="auto">
          <a:xfrm>
            <a:off x="84138" y="4214813"/>
            <a:ext cx="2703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rgbClr val="FFFAC4"/>
                </a:solidFill>
                <a:latin typeface="Segoe Script" pitchFamily="34" charset="0"/>
              </a:rPr>
              <a:t>Spring</a:t>
            </a:r>
          </a:p>
        </p:txBody>
      </p:sp>
      <p:sp>
        <p:nvSpPr>
          <p:cNvPr id="111626" name="TextBox 15"/>
          <p:cNvSpPr txBox="1">
            <a:spLocks noChangeArrowheads="1"/>
          </p:cNvSpPr>
          <p:nvPr/>
        </p:nvSpPr>
        <p:spPr bwMode="auto">
          <a:xfrm>
            <a:off x="2495550" y="3760788"/>
            <a:ext cx="2703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chemeClr val="bg1"/>
                </a:solidFill>
                <a:latin typeface="Segoe Script" pitchFamily="34" charset="0"/>
              </a:rPr>
              <a:t>Summer</a:t>
            </a:r>
          </a:p>
        </p:txBody>
      </p:sp>
      <p:sp>
        <p:nvSpPr>
          <p:cNvPr id="111627" name="TextBox 18"/>
          <p:cNvSpPr txBox="1">
            <a:spLocks noChangeArrowheads="1"/>
          </p:cNvSpPr>
          <p:nvPr/>
        </p:nvSpPr>
        <p:spPr bwMode="auto">
          <a:xfrm>
            <a:off x="6569075" y="1458913"/>
            <a:ext cx="2701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solidFill>
                  <a:schemeClr val="bg1"/>
                </a:solidFill>
                <a:latin typeface="Segoe Script" pitchFamily="34" charset="0"/>
              </a:rPr>
              <a:t>Fall</a:t>
            </a:r>
          </a:p>
        </p:txBody>
      </p:sp>
      <p:sp>
        <p:nvSpPr>
          <p:cNvPr id="21" name="Rectangle 31"/>
          <p:cNvSpPr>
            <a:spLocks noChangeArrowheads="1"/>
          </p:cNvSpPr>
          <p:nvPr/>
        </p:nvSpPr>
        <p:spPr bwMode="auto">
          <a:xfrm>
            <a:off x="76200" y="4721225"/>
            <a:ext cx="262096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Jack-in-the-pulpit, a ephemeral (short-lived) spring wildflower.</a:t>
            </a:r>
          </a:p>
        </p:txBody>
      </p:sp>
      <p:sp>
        <p:nvSpPr>
          <p:cNvPr id="22" name="Rectangle 31"/>
          <p:cNvSpPr>
            <a:spLocks noChangeArrowheads="1"/>
          </p:cNvSpPr>
          <p:nvPr/>
        </p:nvSpPr>
        <p:spPr bwMode="auto">
          <a:xfrm>
            <a:off x="2744788" y="4230688"/>
            <a:ext cx="358140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Blazing star is common in both home and commercial landscapes.</a:t>
            </a:r>
          </a:p>
        </p:txBody>
      </p:sp>
      <p:sp>
        <p:nvSpPr>
          <p:cNvPr id="23" name="Rectangle 31"/>
          <p:cNvSpPr>
            <a:spLocks noChangeArrowheads="1"/>
          </p:cNvSpPr>
          <p:nvPr/>
        </p:nvSpPr>
        <p:spPr bwMode="auto">
          <a:xfrm>
            <a:off x="5894388" y="3989388"/>
            <a:ext cx="324485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	Goldenrods and asters provide fall color and nectar. Can you count the pollinators on this goldenrod?</a:t>
            </a:r>
          </a:p>
        </p:txBody>
      </p:sp>
      <p:pic>
        <p:nvPicPr>
          <p:cNvPr id="23570" name="Picture 18" descr="C:\Users\sernst\Desktop\3 pollinators on goldenro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147" y="1235075"/>
            <a:ext cx="3244850" cy="2726174"/>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1632" name="TextBox 15"/>
          <p:cNvSpPr txBox="1">
            <a:spLocks noChangeArrowheads="1"/>
          </p:cNvSpPr>
          <p:nvPr/>
        </p:nvSpPr>
        <p:spPr bwMode="auto">
          <a:xfrm>
            <a:off x="5803900" y="3575050"/>
            <a:ext cx="2703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chemeClr val="bg1"/>
                </a:solidFill>
                <a:latin typeface="Segoe Script" pitchFamily="34" charset="0"/>
              </a:rPr>
              <a:t>Fall</a:t>
            </a:r>
          </a:p>
        </p:txBody>
      </p:sp>
    </p:spTree>
  </p:cSld>
  <p:clrMapOvr>
    <a:masterClrMapping/>
  </p:clrMapOvr>
  <p:transition>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8"/>
          <p:cNvSpPr txBox="1">
            <a:spLocks noChangeArrowheads="1"/>
          </p:cNvSpPr>
          <p:nvPr/>
        </p:nvSpPr>
        <p:spPr bwMode="auto">
          <a:xfrm>
            <a:off x="0" y="14922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Native Plants &amp; Insects</a:t>
            </a:r>
          </a:p>
        </p:txBody>
      </p:sp>
      <p:sp>
        <p:nvSpPr>
          <p:cNvPr id="112643" name="Rectangle 31"/>
          <p:cNvSpPr>
            <a:spLocks noChangeArrowheads="1"/>
          </p:cNvSpPr>
          <p:nvPr/>
        </p:nvSpPr>
        <p:spPr bwMode="auto">
          <a:xfrm>
            <a:off x="142875" y="58023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pic>
        <p:nvPicPr>
          <p:cNvPr id="8" name="Picture 3" descr="113325700"/>
          <p:cNvPicPr>
            <a:picLocks noChangeAspect="1" noChangeArrowheads="1"/>
          </p:cNvPicPr>
          <p:nvPr/>
        </p:nvPicPr>
        <p:blipFill rotWithShape="1">
          <a:blip r:embed="rId3" cstate="print">
            <a:extLst/>
          </a:blip>
          <a:srcRect r="34623"/>
          <a:stretch/>
        </p:blipFill>
        <p:spPr bwMode="auto">
          <a:xfrm>
            <a:off x="5969870" y="989570"/>
            <a:ext cx="3103209" cy="3346466"/>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2645" name="Rectangle 31"/>
          <p:cNvSpPr>
            <a:spLocks noChangeArrowheads="1"/>
          </p:cNvSpPr>
          <p:nvPr/>
        </p:nvSpPr>
        <p:spPr bwMode="auto">
          <a:xfrm>
            <a:off x="98425" y="4325938"/>
            <a:ext cx="4824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0076C0"/>
                </a:solidFill>
                <a:latin typeface="Myriad Web Pro" pitchFamily="34" charset="0"/>
              </a:rPr>
              <a:t> </a:t>
            </a:r>
          </a:p>
        </p:txBody>
      </p:sp>
      <p:pic>
        <p:nvPicPr>
          <p:cNvPr id="9" name="Picture 3" descr="lep_monarch_caterpillar_and_red_milkweed_beetle300"/>
          <p:cNvPicPr>
            <a:picLocks noChangeAspect="1" noChangeArrowheads="1"/>
          </p:cNvPicPr>
          <p:nvPr/>
        </p:nvPicPr>
        <p:blipFill>
          <a:blip r:embed="rId4" cstate="print">
            <a:extLst/>
          </a:blip>
          <a:srcRect/>
          <a:stretch>
            <a:fillRect/>
          </a:stretch>
        </p:blipFill>
        <p:spPr bwMode="auto">
          <a:xfrm>
            <a:off x="80169" y="979472"/>
            <a:ext cx="2214415" cy="3346466"/>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2647" name="Rectangle 31"/>
          <p:cNvSpPr>
            <a:spLocks noChangeArrowheads="1"/>
          </p:cNvSpPr>
          <p:nvPr/>
        </p:nvSpPr>
        <p:spPr bwMode="auto">
          <a:xfrm>
            <a:off x="-31750" y="4981575"/>
            <a:ext cx="9144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400" b="1">
                <a:solidFill>
                  <a:srgbClr val="0076C0"/>
                </a:solidFill>
                <a:latin typeface="Myriad Web Pro" pitchFamily="34" charset="0"/>
              </a:rPr>
              <a:t>“Because food for all animals starts with energy harnessed by plants, the plants we grow in our gardens have the critical role of sustaining, directly or indirectly, all the animals with which we share our living spaces.”</a:t>
            </a:r>
            <a:r>
              <a:rPr lang="en-US" altLang="en-US" sz="2400" b="1">
                <a:solidFill>
                  <a:srgbClr val="6CB33F"/>
                </a:solidFill>
                <a:latin typeface="Myriad Web Pro" pitchFamily="34" charset="0"/>
              </a:rPr>
              <a:t> </a:t>
            </a:r>
            <a:r>
              <a:rPr lang="en-US" altLang="en-US" sz="2000" b="1">
                <a:solidFill>
                  <a:srgbClr val="6CB33F"/>
                </a:solidFill>
                <a:latin typeface="Myriad Web Pro" pitchFamily="34" charset="0"/>
              </a:rPr>
              <a:t>–D. Tallamy, </a:t>
            </a:r>
            <a:r>
              <a:rPr lang="en-US" altLang="en-US" sz="2000" b="1" i="1">
                <a:solidFill>
                  <a:srgbClr val="6CB33F"/>
                </a:solidFill>
                <a:latin typeface="Myriad Web Pro" pitchFamily="34" charset="0"/>
              </a:rPr>
              <a:t>Bringing Nature Home- How You Can Sustain Wildlife with Native Plants </a:t>
            </a:r>
            <a:endParaRPr lang="en-US" altLang="en-US" sz="1600" b="1" i="1">
              <a:solidFill>
                <a:srgbClr val="6CB33F"/>
              </a:solidFill>
              <a:latin typeface="Myriad Web Pro" pitchFamily="34" charset="0"/>
            </a:endParaRPr>
          </a:p>
        </p:txBody>
      </p:sp>
      <p:sp>
        <p:nvSpPr>
          <p:cNvPr id="12" name="Rectangle 11"/>
          <p:cNvSpPr/>
          <p:nvPr/>
        </p:nvSpPr>
        <p:spPr>
          <a:xfrm>
            <a:off x="2482350" y="3850097"/>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2</a:t>
            </a:r>
            <a:endParaRPr lang="en-US" sz="2400" b="1" spc="150" dirty="0">
              <a:ln w="11430"/>
              <a:solidFill>
                <a:srgbClr val="F8F8F8"/>
              </a:solidFill>
              <a:effectLst>
                <a:outerShdw blurRad="25400" algn="tl" rotWithShape="0">
                  <a:srgbClr val="000000">
                    <a:alpha val="43000"/>
                  </a:srgbClr>
                </a:outerShdw>
              </a:effectLst>
            </a:endParaRPr>
          </a:p>
        </p:txBody>
      </p:sp>
      <p:sp>
        <p:nvSpPr>
          <p:cNvPr id="13" name="Rectangle 12"/>
          <p:cNvSpPr/>
          <p:nvPr/>
        </p:nvSpPr>
        <p:spPr>
          <a:xfrm>
            <a:off x="6060246" y="3874371"/>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3</a:t>
            </a:r>
            <a:endParaRPr lang="en-US" sz="2400" b="1" spc="150" dirty="0">
              <a:ln w="11430"/>
              <a:solidFill>
                <a:srgbClr val="F8F8F8"/>
              </a:solidFill>
              <a:effectLst>
                <a:outerShdw blurRad="25400" algn="tl" rotWithShape="0">
                  <a:srgbClr val="000000">
                    <a:alpha val="43000"/>
                  </a:srgbClr>
                </a:outerShdw>
              </a:effectLst>
            </a:endParaRPr>
          </a:p>
        </p:txBody>
      </p:sp>
      <p:sp>
        <p:nvSpPr>
          <p:cNvPr id="14" name="Rectangle 13"/>
          <p:cNvSpPr/>
          <p:nvPr/>
        </p:nvSpPr>
        <p:spPr>
          <a:xfrm>
            <a:off x="142875" y="3840575"/>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1</a:t>
            </a:r>
            <a:endParaRPr lang="en-US" sz="2400" b="1" spc="150" dirty="0">
              <a:ln w="11430"/>
              <a:solidFill>
                <a:srgbClr val="F8F8F8"/>
              </a:solidFill>
              <a:effectLst>
                <a:outerShdw blurRad="25400" algn="tl" rotWithShape="0">
                  <a:srgbClr val="000000">
                    <a:alpha val="43000"/>
                  </a:srgbClr>
                </a:outerShdw>
              </a:effectLst>
            </a:endParaRPr>
          </a:p>
        </p:txBody>
      </p:sp>
      <p:sp>
        <p:nvSpPr>
          <p:cNvPr id="112651" name="Rectangle 31"/>
          <p:cNvSpPr>
            <a:spLocks noChangeArrowheads="1"/>
          </p:cNvSpPr>
          <p:nvPr/>
        </p:nvSpPr>
        <p:spPr bwMode="auto">
          <a:xfrm>
            <a:off x="6056313" y="4402138"/>
            <a:ext cx="293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Spicebush swallowtail butterflies need host plants for their larvae.</a:t>
            </a:r>
            <a:endParaRPr lang="en-US" altLang="en-US" sz="1200">
              <a:solidFill>
                <a:srgbClr val="0076C0"/>
              </a:solidFill>
              <a:latin typeface="Myriad Web Pro" pitchFamily="34" charset="0"/>
            </a:endParaRPr>
          </a:p>
        </p:txBody>
      </p:sp>
      <p:pic>
        <p:nvPicPr>
          <p:cNvPr id="22543" name="Picture 15"/>
          <p:cNvPicPr>
            <a:picLocks noChangeAspect="1" noChangeArrowheads="1"/>
          </p:cNvPicPr>
          <p:nvPr/>
        </p:nvPicPr>
        <p:blipFill rotWithShape="1">
          <a:blip r:embed="rId5" cstate="print">
            <a:extLst/>
          </a:blip>
          <a:srcRect l="12273" t="725" r="-902" b="2128"/>
          <a:stretch/>
        </p:blipFill>
        <p:spPr bwMode="auto">
          <a:xfrm>
            <a:off x="2371060" y="979472"/>
            <a:ext cx="3523328" cy="3346466"/>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2462432" y="3795938"/>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2</a:t>
            </a:r>
            <a:endParaRPr lang="en-US" sz="2400" b="1" spc="150" dirty="0">
              <a:ln w="11430"/>
              <a:solidFill>
                <a:srgbClr val="F8F8F8"/>
              </a:solidFill>
              <a:effectLst>
                <a:outerShdw blurRad="25400" algn="tl" rotWithShape="0">
                  <a:srgbClr val="000000">
                    <a:alpha val="43000"/>
                  </a:srgbClr>
                </a:outerShdw>
              </a:effectLst>
            </a:endParaRPr>
          </a:p>
        </p:txBody>
      </p:sp>
      <p:sp>
        <p:nvSpPr>
          <p:cNvPr id="112654" name="Rectangle 31"/>
          <p:cNvSpPr>
            <a:spLocks noChangeArrowheads="1"/>
          </p:cNvSpPr>
          <p:nvPr/>
        </p:nvSpPr>
        <p:spPr bwMode="auto">
          <a:xfrm>
            <a:off x="0" y="4376738"/>
            <a:ext cx="2509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Few insects can feed on milkweed. Pictured are a monarch caterpillar and milkweed beetle.</a:t>
            </a:r>
          </a:p>
        </p:txBody>
      </p:sp>
      <p:sp>
        <p:nvSpPr>
          <p:cNvPr id="112655" name="Rectangle 31"/>
          <p:cNvSpPr>
            <a:spLocks noChangeArrowheads="1"/>
          </p:cNvSpPr>
          <p:nvPr/>
        </p:nvSpPr>
        <p:spPr bwMode="auto">
          <a:xfrm>
            <a:off x="2663825" y="4376738"/>
            <a:ext cx="2894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Hummingbird moth visits blue lobelia in rain garden.</a:t>
            </a:r>
          </a:p>
        </p:txBody>
      </p:sp>
    </p:spTree>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8" descr="sciot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84" y="776288"/>
            <a:ext cx="3725839" cy="49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7" descr="MCj0131733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33" y="4265305"/>
            <a:ext cx="3025017" cy="1489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1512" name="Rectangle 38"/>
          <p:cNvSpPr txBox="1">
            <a:spLocks noChangeArrowheads="1"/>
          </p:cNvSpPr>
          <p:nvPr/>
        </p:nvSpPr>
        <p:spPr bwMode="auto">
          <a:xfrm>
            <a:off x="73024" y="146050"/>
            <a:ext cx="8702485" cy="4572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r>
              <a:rPr lang="en-US" altLang="en-US" sz="3500" b="1" dirty="0" smtClean="0">
                <a:solidFill>
                  <a:srgbClr val="EFF1E1"/>
                </a:solidFill>
                <a:latin typeface="Myriad Web Pro" pitchFamily="34" charset="0"/>
              </a:rPr>
              <a:t>The Goal of Community Backyards</a:t>
            </a:r>
          </a:p>
        </p:txBody>
      </p:sp>
      <p:pic>
        <p:nvPicPr>
          <p:cNvPr id="96262" name="Picture 16" descr="scioto"/>
          <p:cNvPicPr>
            <a:picLocks noChangeAspect="1" noChangeArrowheads="1"/>
          </p:cNvPicPr>
          <p:nvPr/>
        </p:nvPicPr>
        <p:blipFill>
          <a:blip r:embed="rId5" cstate="print">
            <a:lum bright="-12000" contrast="-6000"/>
            <a:extLst>
              <a:ext uri="{28A0092B-C50C-407E-A947-70E740481C1C}">
                <a14:useLocalDpi xmlns:a14="http://schemas.microsoft.com/office/drawing/2010/main" val="0"/>
              </a:ext>
            </a:extLst>
          </a:blip>
          <a:srcRect/>
          <a:stretch>
            <a:fillRect/>
          </a:stretch>
        </p:blipFill>
        <p:spPr bwMode="auto">
          <a:xfrm>
            <a:off x="4406900" y="776289"/>
            <a:ext cx="3882813" cy="49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ectangle 6"/>
          <p:cNvSpPr>
            <a:spLocks noGrp="1" noChangeArrowheads="1"/>
          </p:cNvSpPr>
          <p:nvPr>
            <p:ph type="body" idx="1"/>
          </p:nvPr>
        </p:nvSpPr>
        <p:spPr>
          <a:xfrm>
            <a:off x="0" y="5965551"/>
            <a:ext cx="9144000" cy="529842"/>
          </a:xfrm>
          <a:solidFill>
            <a:schemeClr val="tx1">
              <a:alpha val="70000"/>
            </a:schemeClr>
          </a:solidFill>
        </p:spPr>
        <p:txBody>
          <a:bodyPr/>
          <a:lstStyle/>
          <a:p>
            <a:pPr marL="609600" indent="-609600" algn="ctr">
              <a:buFontTx/>
              <a:buNone/>
            </a:pPr>
            <a:r>
              <a:rPr lang="en-US" altLang="en-US" sz="2400" b="1" dirty="0" smtClean="0">
                <a:solidFill>
                  <a:srgbClr val="0076C0"/>
                </a:solidFill>
                <a:latin typeface="Myriad Web Pro" pitchFamily="34" charset="0"/>
              </a:rPr>
              <a:t>To improve water quality by reducing </a:t>
            </a:r>
            <a:r>
              <a:rPr lang="en-US" altLang="en-US" sz="2400" b="1" dirty="0" err="1" smtClean="0">
                <a:solidFill>
                  <a:srgbClr val="0076C0"/>
                </a:solidFill>
                <a:latin typeface="Myriad Web Pro" pitchFamily="34" charset="0"/>
              </a:rPr>
              <a:t>stormwater</a:t>
            </a:r>
            <a:r>
              <a:rPr lang="en-US" altLang="en-US" sz="2400" b="1" dirty="0" smtClean="0">
                <a:solidFill>
                  <a:srgbClr val="0076C0"/>
                </a:solidFill>
                <a:latin typeface="Myriad Web Pro" pitchFamily="34" charset="0"/>
              </a:rPr>
              <a:t> runoff</a:t>
            </a:r>
          </a:p>
        </p:txBody>
      </p:sp>
      <p:sp>
        <p:nvSpPr>
          <p:cNvPr id="96259" name="Rectangle 19"/>
          <p:cNvSpPr>
            <a:spLocks noChangeArrowheads="1"/>
          </p:cNvSpPr>
          <p:nvPr/>
        </p:nvSpPr>
        <p:spPr bwMode="auto">
          <a:xfrm>
            <a:off x="4395148" y="776288"/>
            <a:ext cx="50800" cy="4984218"/>
          </a:xfrm>
          <a:prstGeom prst="rect">
            <a:avLst/>
          </a:prstGeom>
          <a:solidFill>
            <a:srgbClr val="FFFAC4"/>
          </a:solidFill>
          <a:ln w="9525">
            <a:solidFill>
              <a:srgbClr val="FFFAC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4167512006"/>
      </p:ext>
    </p:extLst>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31"/>
          <p:cNvSpPr>
            <a:spLocks noChangeArrowheads="1"/>
          </p:cNvSpPr>
          <p:nvPr/>
        </p:nvSpPr>
        <p:spPr bwMode="auto">
          <a:xfrm>
            <a:off x="98425" y="6202363"/>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800" b="1">
                <a:solidFill>
                  <a:srgbClr val="0076C0"/>
                </a:solidFill>
                <a:latin typeface="Myriad Web Pro" pitchFamily="34" charset="0"/>
              </a:rPr>
              <a:t>Central Ohio has a rich variety of native wildflowers, trees, </a:t>
            </a:r>
          </a:p>
          <a:p>
            <a:pPr algn="ctr"/>
            <a:r>
              <a:rPr lang="en-US" altLang="en-US" sz="1800" b="1">
                <a:solidFill>
                  <a:srgbClr val="0076C0"/>
                </a:solidFill>
                <a:latin typeface="Myriad Web Pro" pitchFamily="34" charset="0"/>
              </a:rPr>
              <a:t>and shrubs for every landscape! </a:t>
            </a:r>
          </a:p>
        </p:txBody>
      </p:sp>
      <p:sp>
        <p:nvSpPr>
          <p:cNvPr id="113667"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Native Plants </a:t>
            </a:r>
          </a:p>
        </p:txBody>
      </p:sp>
      <p:sp>
        <p:nvSpPr>
          <p:cNvPr id="113670" name="Rectangle 31"/>
          <p:cNvSpPr>
            <a:spLocks noChangeArrowheads="1"/>
          </p:cNvSpPr>
          <p:nvPr/>
        </p:nvSpPr>
        <p:spPr bwMode="auto">
          <a:xfrm>
            <a:off x="142875" y="5802313"/>
            <a:ext cx="914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sp>
        <p:nvSpPr>
          <p:cNvPr id="113671" name="Rectangle 31"/>
          <p:cNvSpPr>
            <a:spLocks noChangeArrowheads="1"/>
          </p:cNvSpPr>
          <p:nvPr/>
        </p:nvSpPr>
        <p:spPr bwMode="auto">
          <a:xfrm>
            <a:off x="98425" y="4325938"/>
            <a:ext cx="482441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0076C0"/>
                </a:solidFill>
                <a:latin typeface="Myriad Web Pro" pitchFamily="34" charset="0"/>
              </a:rPr>
              <a:t> </a:t>
            </a:r>
          </a:p>
        </p:txBody>
      </p:sp>
      <p:sp>
        <p:nvSpPr>
          <p:cNvPr id="113672" name="Rectangle 31"/>
          <p:cNvSpPr>
            <a:spLocks noChangeArrowheads="1"/>
          </p:cNvSpPr>
          <p:nvPr/>
        </p:nvSpPr>
        <p:spPr bwMode="auto">
          <a:xfrm>
            <a:off x="39688" y="5778500"/>
            <a:ext cx="91440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t>A </a:t>
            </a:r>
            <a:r>
              <a:rPr lang="en-US" altLang="en-US" b="1">
                <a:solidFill>
                  <a:srgbClr val="6CB33F"/>
                </a:solidFill>
              </a:rPr>
              <a:t>native plant </a:t>
            </a:r>
            <a:r>
              <a:rPr lang="en-US" altLang="en-US" sz="1200"/>
              <a:t>is one that occurs naturally in a particular region, ecosystem, or habitat without direct or indirect human action. We consider the flora present at the time Europeans arrived in North America as the species native to the eastern United States.</a:t>
            </a:r>
            <a:endParaRPr lang="en-US" altLang="en-US" sz="1800" b="1">
              <a:solidFill>
                <a:srgbClr val="0076C0"/>
              </a:solidFill>
              <a:latin typeface="Myriad Web Pro" pitchFamily="34" charset="0"/>
            </a:endParaRPr>
          </a:p>
        </p:txBody>
      </p:sp>
      <p:sp>
        <p:nvSpPr>
          <p:cNvPr id="14" name="Rectangle 13"/>
          <p:cNvSpPr/>
          <p:nvPr/>
        </p:nvSpPr>
        <p:spPr>
          <a:xfrm>
            <a:off x="142875" y="3840575"/>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1</a:t>
            </a:r>
            <a:endParaRPr lang="en-US" sz="2400" b="1" spc="150" dirty="0">
              <a:ln w="11430"/>
              <a:solidFill>
                <a:srgbClr val="F8F8F8"/>
              </a:solidFill>
              <a:effectLst>
                <a:outerShdw blurRad="25400" algn="tl" rotWithShape="0">
                  <a:srgbClr val="000000">
                    <a:alpha val="43000"/>
                  </a:srgbClr>
                </a:outerShdw>
              </a:effectLst>
            </a:endParaRPr>
          </a:p>
        </p:txBody>
      </p:sp>
      <p:pic>
        <p:nvPicPr>
          <p:cNvPr id="77825" name="Picture 1" descr="S:\District Events\Fish and Tree Sale\2015 Spring Sale\2015_Photos\Trees and Shrubs\Large\Acer rubrum (Red Maple) (3).JPG"/>
          <p:cNvPicPr>
            <a:picLocks noChangeAspect="1" noChangeArrowheads="1"/>
          </p:cNvPicPr>
          <p:nvPr/>
        </p:nvPicPr>
        <p:blipFill>
          <a:blip r:embed="rId3" cstate="print"/>
          <a:srcRect/>
          <a:stretch>
            <a:fillRect/>
          </a:stretch>
        </p:blipFill>
        <p:spPr bwMode="auto">
          <a:xfrm>
            <a:off x="217488" y="766763"/>
            <a:ext cx="2532062" cy="4573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6" name="Picture 2" descr="S:\District Events\Fish and Tree Sale\2015 Spring Sale\2015_Photos\Trees and Shrubs\Large\Aesculus glabra (Ohio buckeye) (3).JPG"/>
          <p:cNvPicPr>
            <a:picLocks noChangeAspect="1" noChangeArrowheads="1"/>
          </p:cNvPicPr>
          <p:nvPr/>
        </p:nvPicPr>
        <p:blipFill>
          <a:blip r:embed="rId4" cstate="print"/>
          <a:srcRect/>
          <a:stretch>
            <a:fillRect/>
          </a:stretch>
        </p:blipFill>
        <p:spPr bwMode="auto">
          <a:xfrm>
            <a:off x="2765425" y="739775"/>
            <a:ext cx="3235325" cy="233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7" name="Picture 3" descr="S:\District Events\Fish and Tree Sale\2015 Spring Sale\2015_Photos\Trees and Shrubs\Large\Asimina triloba (Pawpaw).jpg"/>
          <p:cNvPicPr>
            <a:picLocks noChangeAspect="1" noChangeArrowheads="1"/>
          </p:cNvPicPr>
          <p:nvPr/>
        </p:nvPicPr>
        <p:blipFill>
          <a:blip r:embed="rId5" cstate="print"/>
          <a:srcRect/>
          <a:stretch>
            <a:fillRect/>
          </a:stretch>
        </p:blipFill>
        <p:spPr bwMode="auto">
          <a:xfrm>
            <a:off x="5894388" y="788988"/>
            <a:ext cx="3062287" cy="229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8" name="Picture 4" descr="S:\District Events\Fish and Tree Sale\2015 Spring Sale\2015_Photos\Trees and Shrubs\Large\Betula nigra (river birch) (6).JPG"/>
          <p:cNvPicPr>
            <a:picLocks noChangeAspect="1" noChangeArrowheads="1"/>
          </p:cNvPicPr>
          <p:nvPr/>
        </p:nvPicPr>
        <p:blipFill>
          <a:blip r:embed="rId6" cstate="print"/>
          <a:srcRect/>
          <a:stretch>
            <a:fillRect/>
          </a:stretch>
        </p:blipFill>
        <p:spPr bwMode="auto">
          <a:xfrm>
            <a:off x="6610350" y="2433638"/>
            <a:ext cx="2230438" cy="336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9" name="Picture 5" descr="S:\District Events\Fish and Tree Sale\2015 Spring Sale\2015_Photos\Trees and Shrubs\Large\Cephalanthus occidentalis (button bush).jpg"/>
          <p:cNvPicPr>
            <a:picLocks noChangeAspect="1" noChangeArrowheads="1"/>
          </p:cNvPicPr>
          <p:nvPr/>
        </p:nvPicPr>
        <p:blipFill>
          <a:blip r:embed="rId7" cstate="print"/>
          <a:srcRect/>
          <a:stretch>
            <a:fillRect/>
          </a:stretch>
        </p:blipFill>
        <p:spPr bwMode="auto">
          <a:xfrm>
            <a:off x="3895725" y="3071813"/>
            <a:ext cx="3159125" cy="2371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30" name="Picture 6" descr="S:\District Events\Fish and Tree Sale\2015 Spring Sale\2015_Photos\Trees and Shrubs\Large\Nyssa sylvatica (Blackgum) 2.JPG"/>
          <p:cNvPicPr>
            <a:picLocks noChangeAspect="1" noChangeArrowheads="1"/>
          </p:cNvPicPr>
          <p:nvPr/>
        </p:nvPicPr>
        <p:blipFill>
          <a:blip r:embed="rId8" cstate="print"/>
          <a:srcRect/>
          <a:stretch>
            <a:fillRect/>
          </a:stretch>
        </p:blipFill>
        <p:spPr bwMode="auto">
          <a:xfrm>
            <a:off x="1193800" y="4060825"/>
            <a:ext cx="2925763" cy="1646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0" name="Rectangle 31"/>
          <p:cNvSpPr>
            <a:spLocks noChangeArrowheads="1"/>
          </p:cNvSpPr>
          <p:nvPr/>
        </p:nvSpPr>
        <p:spPr bwMode="auto">
          <a:xfrm>
            <a:off x="982663" y="755650"/>
            <a:ext cx="1249286"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Red maple</a:t>
            </a:r>
          </a:p>
        </p:txBody>
      </p:sp>
      <p:pic>
        <p:nvPicPr>
          <p:cNvPr id="77832" name="Picture 8" descr="S:\District Events\Fish and Tree Sale\2015 Spring Sale\2015_Photos\Trees and Shrubs\Large\Cornus florida (Flowering Dogwood) (3).jpg"/>
          <p:cNvPicPr>
            <a:picLocks noChangeAspect="1" noChangeArrowheads="1"/>
          </p:cNvPicPr>
          <p:nvPr/>
        </p:nvPicPr>
        <p:blipFill>
          <a:blip r:embed="rId9" cstate="print"/>
          <a:srcRect/>
          <a:stretch>
            <a:fillRect/>
          </a:stretch>
        </p:blipFill>
        <p:spPr bwMode="auto">
          <a:xfrm>
            <a:off x="1879600" y="2720975"/>
            <a:ext cx="2185988" cy="1639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4" name="Rectangle 31"/>
          <p:cNvSpPr>
            <a:spLocks noChangeArrowheads="1"/>
          </p:cNvSpPr>
          <p:nvPr/>
        </p:nvSpPr>
        <p:spPr bwMode="auto">
          <a:xfrm>
            <a:off x="3060700" y="736600"/>
            <a:ext cx="3083556"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defRPr/>
            </a:pPr>
            <a:r>
              <a:rPr lang="en-US" altLang="en-US" dirty="0">
                <a:solidFill>
                  <a:schemeClr val="accent3"/>
                </a:solidFill>
                <a:latin typeface="Myriad Web Pro" pitchFamily="34" charset="0"/>
              </a:rPr>
              <a:t>Ohio buckeye (also plays </a:t>
            </a:r>
            <a:r>
              <a:rPr lang="en-US" altLang="en-US" dirty="0" smtClean="0">
                <a:solidFill>
                  <a:schemeClr val="accent3"/>
                </a:solidFill>
                <a:latin typeface="Myriad Web Pro" pitchFamily="34" charset="0"/>
              </a:rPr>
              <a:t>football)</a:t>
            </a:r>
          </a:p>
        </p:txBody>
      </p:sp>
      <p:sp>
        <p:nvSpPr>
          <p:cNvPr id="35" name="Rectangle 31"/>
          <p:cNvSpPr>
            <a:spLocks noChangeArrowheads="1"/>
          </p:cNvSpPr>
          <p:nvPr/>
        </p:nvSpPr>
        <p:spPr bwMode="auto">
          <a:xfrm>
            <a:off x="7054850" y="774700"/>
            <a:ext cx="1130307"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defRPr/>
            </a:pPr>
            <a:r>
              <a:rPr lang="en-US" altLang="en-US" dirty="0" smtClean="0">
                <a:solidFill>
                  <a:schemeClr val="accent3"/>
                </a:solidFill>
                <a:latin typeface="Myriad Web Pro" pitchFamily="34" charset="0"/>
              </a:rPr>
              <a:t>Paw </a:t>
            </a:r>
            <a:r>
              <a:rPr lang="en-US" altLang="en-US" dirty="0" err="1" smtClean="0">
                <a:solidFill>
                  <a:schemeClr val="accent3"/>
                </a:solidFill>
                <a:latin typeface="Myriad Web Pro" pitchFamily="34" charset="0"/>
              </a:rPr>
              <a:t>paw</a:t>
            </a:r>
            <a:r>
              <a:rPr lang="en-US" altLang="en-US" dirty="0" smtClean="0">
                <a:solidFill>
                  <a:schemeClr val="accent3"/>
                </a:solidFill>
                <a:latin typeface="Myriad Web Pro" pitchFamily="34" charset="0"/>
              </a:rPr>
              <a:t> </a:t>
            </a:r>
          </a:p>
        </p:txBody>
      </p:sp>
      <p:sp>
        <p:nvSpPr>
          <p:cNvPr id="36" name="Rectangle 31"/>
          <p:cNvSpPr>
            <a:spLocks noChangeArrowheads="1"/>
          </p:cNvSpPr>
          <p:nvPr/>
        </p:nvSpPr>
        <p:spPr bwMode="auto">
          <a:xfrm>
            <a:off x="2166938" y="4097338"/>
            <a:ext cx="2012738"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Flowering dogwood</a:t>
            </a:r>
          </a:p>
        </p:txBody>
      </p:sp>
      <p:sp>
        <p:nvSpPr>
          <p:cNvPr id="37" name="Rectangle 31"/>
          <p:cNvSpPr>
            <a:spLocks noChangeArrowheads="1"/>
          </p:cNvSpPr>
          <p:nvPr/>
        </p:nvSpPr>
        <p:spPr bwMode="auto">
          <a:xfrm>
            <a:off x="2235200" y="5443538"/>
            <a:ext cx="1124358"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Black gum</a:t>
            </a:r>
          </a:p>
        </p:txBody>
      </p:sp>
      <p:sp>
        <p:nvSpPr>
          <p:cNvPr id="38" name="Rectangle 31"/>
          <p:cNvSpPr>
            <a:spLocks noChangeArrowheads="1"/>
          </p:cNvSpPr>
          <p:nvPr/>
        </p:nvSpPr>
        <p:spPr bwMode="auto">
          <a:xfrm>
            <a:off x="4957763" y="5203825"/>
            <a:ext cx="1292912"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Buttonbush</a:t>
            </a:r>
          </a:p>
        </p:txBody>
      </p:sp>
      <p:sp>
        <p:nvSpPr>
          <p:cNvPr id="39" name="Rectangle 31"/>
          <p:cNvSpPr>
            <a:spLocks noChangeArrowheads="1"/>
          </p:cNvSpPr>
          <p:nvPr/>
        </p:nvSpPr>
        <p:spPr bwMode="auto">
          <a:xfrm>
            <a:off x="7353300" y="5568950"/>
            <a:ext cx="1167984"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River birch</a:t>
            </a:r>
          </a:p>
        </p:txBody>
      </p:sp>
    </p:spTree>
  </p:cSld>
  <p:clrMapOvr>
    <a:masterClrMapping/>
  </p:clrMapOvr>
  <p:transition>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Invasive Plants</a:t>
            </a:r>
          </a:p>
        </p:txBody>
      </p:sp>
      <p:sp>
        <p:nvSpPr>
          <p:cNvPr id="114693" name="Rectangle 31"/>
          <p:cNvSpPr>
            <a:spLocks noChangeArrowheads="1"/>
          </p:cNvSpPr>
          <p:nvPr/>
        </p:nvSpPr>
        <p:spPr bwMode="auto">
          <a:xfrm>
            <a:off x="142875" y="5802313"/>
            <a:ext cx="914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sp>
        <p:nvSpPr>
          <p:cNvPr id="114694" name="Rectangle 31"/>
          <p:cNvSpPr>
            <a:spLocks noChangeArrowheads="1"/>
          </p:cNvSpPr>
          <p:nvPr/>
        </p:nvSpPr>
        <p:spPr bwMode="auto">
          <a:xfrm>
            <a:off x="9525" y="5540375"/>
            <a:ext cx="914400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rgbClr val="0076C0"/>
                </a:solidFill>
                <a:latin typeface="Myriad Web Pro" pitchFamily="34" charset="0"/>
              </a:rPr>
              <a:t>The majority of invasive plant species in Ohio’s natural areas are non-native. Invasive species threaten our environment and economy. Avoid them and practice removal and replacement.</a:t>
            </a:r>
          </a:p>
        </p:txBody>
      </p:sp>
      <p:pic>
        <p:nvPicPr>
          <p:cNvPr id="1146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963" y="995363"/>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2450" y="1009650"/>
            <a:ext cx="2908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963" y="3132138"/>
            <a:ext cx="268605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1338" y="4176713"/>
            <a:ext cx="1233487" cy="923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46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2450" y="3141663"/>
            <a:ext cx="29083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2675" y="4116388"/>
            <a:ext cx="1171575" cy="976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470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5850" y="1000125"/>
            <a:ext cx="26384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6488" y="3162300"/>
            <a:ext cx="2878137"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83488" y="4037013"/>
            <a:ext cx="1481137" cy="11096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79" name="Picture 7"/>
          <p:cNvPicPr>
            <a:picLocks noChangeAspect="1" noChangeArrowheads="1"/>
          </p:cNvPicPr>
          <p:nvPr/>
        </p:nvPicPr>
        <p:blipFill>
          <a:blip r:embed="rId12" cstate="print"/>
          <a:srcRect/>
          <a:stretch>
            <a:fillRect/>
          </a:stretch>
        </p:blipFill>
        <p:spPr bwMode="auto">
          <a:xfrm>
            <a:off x="1978025" y="1471613"/>
            <a:ext cx="1066800" cy="1468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77" name="Picture 5"/>
          <p:cNvPicPr>
            <a:picLocks noChangeAspect="1" noChangeArrowheads="1"/>
          </p:cNvPicPr>
          <p:nvPr/>
        </p:nvPicPr>
        <p:blipFill>
          <a:blip r:embed="rId13" cstate="print"/>
          <a:srcRect/>
          <a:stretch>
            <a:fillRect/>
          </a:stretch>
        </p:blipFill>
        <p:spPr bwMode="auto">
          <a:xfrm>
            <a:off x="4959350" y="1662113"/>
            <a:ext cx="1119188" cy="1203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80" name="Picture 8"/>
          <p:cNvPicPr>
            <a:picLocks noChangeAspect="1" noChangeArrowheads="1"/>
          </p:cNvPicPr>
          <p:nvPr/>
        </p:nvPicPr>
        <p:blipFill>
          <a:blip r:embed="rId14" cstate="print"/>
          <a:srcRect/>
          <a:stretch>
            <a:fillRect/>
          </a:stretch>
        </p:blipFill>
        <p:spPr bwMode="auto">
          <a:xfrm>
            <a:off x="8059738" y="1387475"/>
            <a:ext cx="873125" cy="1481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4707" name="Rectangle 1"/>
          <p:cNvSpPr>
            <a:spLocks noChangeArrowheads="1"/>
          </p:cNvSpPr>
          <p:nvPr/>
        </p:nvSpPr>
        <p:spPr bwMode="auto">
          <a:xfrm>
            <a:off x="-15875" y="2865438"/>
            <a:ext cx="9194800" cy="227012"/>
          </a:xfrm>
          <a:prstGeom prst="rect">
            <a:avLst/>
          </a:prstGeom>
          <a:solidFill>
            <a:srgbClr val="FF5050"/>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4708" name="Rectangle 41"/>
          <p:cNvSpPr>
            <a:spLocks noChangeArrowheads="1"/>
          </p:cNvSpPr>
          <p:nvPr/>
        </p:nvSpPr>
        <p:spPr bwMode="auto">
          <a:xfrm>
            <a:off x="-15875" y="5146675"/>
            <a:ext cx="9194800" cy="227013"/>
          </a:xfrm>
          <a:prstGeom prst="rect">
            <a:avLst/>
          </a:prstGeom>
          <a:solidFill>
            <a:srgbClr val="FF5050"/>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4709" name="TextBox 2"/>
          <p:cNvSpPr txBox="1">
            <a:spLocks noChangeArrowheads="1"/>
          </p:cNvSpPr>
          <p:nvPr/>
        </p:nvSpPr>
        <p:spPr bwMode="auto">
          <a:xfrm>
            <a:off x="177800" y="2824163"/>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Amur honeysuckle</a:t>
            </a:r>
          </a:p>
        </p:txBody>
      </p:sp>
      <p:sp>
        <p:nvSpPr>
          <p:cNvPr id="114710" name="TextBox 43"/>
          <p:cNvSpPr txBox="1">
            <a:spLocks noChangeArrowheads="1"/>
          </p:cNvSpPr>
          <p:nvPr/>
        </p:nvSpPr>
        <p:spPr bwMode="auto">
          <a:xfrm>
            <a:off x="3030538" y="2820988"/>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Garlic mustard</a:t>
            </a:r>
          </a:p>
        </p:txBody>
      </p:sp>
      <p:sp>
        <p:nvSpPr>
          <p:cNvPr id="114711" name="TextBox 44"/>
          <p:cNvSpPr txBox="1">
            <a:spLocks noChangeArrowheads="1"/>
          </p:cNvSpPr>
          <p:nvPr/>
        </p:nvSpPr>
        <p:spPr bwMode="auto">
          <a:xfrm>
            <a:off x="6102350" y="2830513"/>
            <a:ext cx="2198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Purple loosestrife</a:t>
            </a:r>
          </a:p>
        </p:txBody>
      </p:sp>
      <p:sp>
        <p:nvSpPr>
          <p:cNvPr id="114712" name="TextBox 45"/>
          <p:cNvSpPr txBox="1">
            <a:spLocks noChangeArrowheads="1"/>
          </p:cNvSpPr>
          <p:nvPr/>
        </p:nvSpPr>
        <p:spPr bwMode="auto">
          <a:xfrm>
            <a:off x="3133725" y="5122863"/>
            <a:ext cx="2198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Japanese knotweed</a:t>
            </a:r>
          </a:p>
        </p:txBody>
      </p:sp>
      <p:sp>
        <p:nvSpPr>
          <p:cNvPr id="114713" name="TextBox 46"/>
          <p:cNvSpPr txBox="1">
            <a:spLocks noChangeArrowheads="1"/>
          </p:cNvSpPr>
          <p:nvPr/>
        </p:nvSpPr>
        <p:spPr bwMode="auto">
          <a:xfrm>
            <a:off x="177800" y="5108575"/>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Tree of heaven</a:t>
            </a:r>
          </a:p>
        </p:txBody>
      </p:sp>
      <p:sp>
        <p:nvSpPr>
          <p:cNvPr id="114714" name="TextBox 47"/>
          <p:cNvSpPr txBox="1">
            <a:spLocks noChangeArrowheads="1"/>
          </p:cNvSpPr>
          <p:nvPr/>
        </p:nvSpPr>
        <p:spPr bwMode="auto">
          <a:xfrm>
            <a:off x="6186488" y="5129213"/>
            <a:ext cx="2198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Lesser celandine</a:t>
            </a:r>
          </a:p>
        </p:txBody>
      </p:sp>
      <p:sp>
        <p:nvSpPr>
          <p:cNvPr id="114715" name="Rectangle 48"/>
          <p:cNvSpPr>
            <a:spLocks noChangeArrowheads="1"/>
          </p:cNvSpPr>
          <p:nvPr/>
        </p:nvSpPr>
        <p:spPr bwMode="auto">
          <a:xfrm>
            <a:off x="-19050" y="769938"/>
            <a:ext cx="9194800" cy="227012"/>
          </a:xfrm>
          <a:prstGeom prst="rect">
            <a:avLst/>
          </a:prstGeom>
          <a:solidFill>
            <a:srgbClr val="0076C0">
              <a:alpha val="78038"/>
            </a:srgbClr>
          </a:solidFill>
          <a:ln w="9525" algn="ctr">
            <a:solidFill>
              <a:srgbClr val="0076C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6652" name="TextBox 49"/>
          <p:cNvSpPr txBox="1">
            <a:spLocks noChangeArrowheads="1"/>
          </p:cNvSpPr>
          <p:nvPr/>
        </p:nvSpPr>
        <p:spPr bwMode="auto">
          <a:xfrm>
            <a:off x="-15875" y="714375"/>
            <a:ext cx="9396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600" dirty="0" smtClean="0">
                <a:solidFill>
                  <a:schemeClr val="accent3"/>
                </a:solidFill>
              </a:rPr>
              <a:t>Community Backyards will </a:t>
            </a:r>
            <a:r>
              <a:rPr lang="en-US" altLang="en-US" sz="1600" b="1" dirty="0" smtClean="0">
                <a:solidFill>
                  <a:schemeClr val="accent3"/>
                </a:solidFill>
              </a:rPr>
              <a:t>not </a:t>
            </a:r>
            <a:r>
              <a:rPr lang="en-US" altLang="en-US" sz="1600" dirty="0" smtClean="0">
                <a:solidFill>
                  <a:schemeClr val="accent3"/>
                </a:solidFill>
              </a:rPr>
              <a:t>offer rebates for </a:t>
            </a:r>
            <a:r>
              <a:rPr lang="en-US" altLang="en-US" sz="1600" b="1" dirty="0" smtClean="0">
                <a:solidFill>
                  <a:schemeClr val="accent3"/>
                </a:solidFill>
              </a:rPr>
              <a:t>invasive</a:t>
            </a:r>
            <a:r>
              <a:rPr lang="en-US" altLang="en-US" sz="1600" dirty="0" smtClean="0">
                <a:solidFill>
                  <a:schemeClr val="accent3"/>
                </a:solidFill>
              </a:rPr>
              <a:t> vegetation, including their cultivars</a:t>
            </a:r>
          </a:p>
        </p:txBody>
      </p:sp>
    </p:spTree>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gasaway\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74" y="1367052"/>
            <a:ext cx="5441088" cy="5363357"/>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38"/>
          <p:cNvSpPr txBox="1">
            <a:spLocks noChangeArrowheads="1"/>
          </p:cNvSpPr>
          <p:nvPr/>
        </p:nvSpPr>
        <p:spPr bwMode="auto">
          <a:xfrm>
            <a:off x="0" y="666485"/>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Eligible Items for Reimbursement</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13535" y="106693"/>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Quick Recap</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121871" name="Rectangle 38"/>
          <p:cNvSpPr txBox="1">
            <a:spLocks noChangeArrowheads="1"/>
          </p:cNvSpPr>
          <p:nvPr/>
        </p:nvSpPr>
        <p:spPr bwMode="auto">
          <a:xfrm>
            <a:off x="4763" y="1132102"/>
            <a:ext cx="9139237" cy="23495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1200" b="1" dirty="0">
              <a:solidFill>
                <a:srgbClr val="FFFAC4"/>
              </a:solidFill>
              <a:latin typeface="Myriad Web Pro" pitchFamily="34" charset="0"/>
            </a:endParaRPr>
          </a:p>
        </p:txBody>
      </p:sp>
      <p:pic>
        <p:nvPicPr>
          <p:cNvPr id="5122" name="Picture 2" descr="Image result for a 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151" y="2696446"/>
            <a:ext cx="1943756" cy="29141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474" y="2723029"/>
            <a:ext cx="2953848" cy="28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124859">
            <a:off x="503888" y="609434"/>
            <a:ext cx="1073888" cy="584775"/>
          </a:xfrm>
          <a:prstGeom prst="rect">
            <a:avLst/>
          </a:prstGeom>
          <a:noFill/>
        </p:spPr>
        <p:txBody>
          <a:bodyPr wrap="square" rtlCol="0">
            <a:spAutoFit/>
          </a:bodyPr>
          <a:lstStyle/>
          <a:p>
            <a:r>
              <a:rPr lang="en-US" sz="3200" b="1" dirty="0" smtClean="0">
                <a:solidFill>
                  <a:srgbClr val="FF0000"/>
                </a:solidFill>
              </a:rPr>
              <a:t>UN-</a:t>
            </a:r>
            <a:endParaRPr lang="en-US" sz="3200" b="1" dirty="0">
              <a:solidFill>
                <a:srgbClr val="FF0000"/>
              </a:solidFill>
            </a:endParaRPr>
          </a:p>
        </p:txBody>
      </p:sp>
      <p:pic>
        <p:nvPicPr>
          <p:cNvPr id="1027" name="Picture 3" descr="C:\Users\kgasaway\Desktop\Captur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471" y="1450825"/>
            <a:ext cx="3584003" cy="531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3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7"/>
                                        </p:tgtEl>
                                        <p:attrNameLst>
                                          <p:attrName>ppt_x</p:attrName>
                                        </p:attrNameLst>
                                      </p:cBhvr>
                                      <p:tavLst>
                                        <p:tav tm="0">
                                          <p:val>
                                            <p:strVal val="ppt_x"/>
                                          </p:val>
                                        </p:tav>
                                        <p:tav tm="100000">
                                          <p:val>
                                            <p:strVal val="ppt_x"/>
                                          </p:val>
                                        </p:tav>
                                      </p:tavLst>
                                    </p:anim>
                                    <p:anim calcmode="lin" valueType="num">
                                      <p:cBhvr additive="base">
                                        <p:cTn id="13" dur="500"/>
                                        <p:tgtEl>
                                          <p:spTgt spid="1027"/>
                                        </p:tgtEl>
                                        <p:attrNameLst>
                                          <p:attrName>ppt_y</p:attrName>
                                        </p:attrNameLst>
                                      </p:cBhvr>
                                      <p:tavLst>
                                        <p:tav tm="0">
                                          <p:val>
                                            <p:strVal val="ppt_y"/>
                                          </p:val>
                                        </p:tav>
                                        <p:tav tm="100000">
                                          <p:val>
                                            <p:strVal val="1+ppt_h/2"/>
                                          </p:val>
                                        </p:tav>
                                      </p:tavLst>
                                    </p:anim>
                                    <p:set>
                                      <p:cBhvr>
                                        <p:cTn id="14" dur="1" fill="hold">
                                          <p:stCondLst>
                                            <p:cond delay="499"/>
                                          </p:stCondLst>
                                        </p:cTn>
                                        <p:tgtEl>
                                          <p:spTgt spid="10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124"/>
                                        </p:tgtEl>
                                        <p:attrNameLst>
                                          <p:attrName>ppt_x</p:attrName>
                                        </p:attrNameLst>
                                      </p:cBhvr>
                                      <p:tavLst>
                                        <p:tav tm="0">
                                          <p:val>
                                            <p:strVal val="ppt_x"/>
                                          </p:val>
                                        </p:tav>
                                        <p:tav tm="100000">
                                          <p:val>
                                            <p:strVal val="ppt_x"/>
                                          </p:val>
                                        </p:tav>
                                      </p:tavLst>
                                    </p:anim>
                                    <p:anim calcmode="lin" valueType="num">
                                      <p:cBhvr additive="base">
                                        <p:cTn id="19" dur="500"/>
                                        <p:tgtEl>
                                          <p:spTgt spid="5124"/>
                                        </p:tgtEl>
                                        <p:attrNameLst>
                                          <p:attrName>ppt_y</p:attrName>
                                        </p:attrNameLst>
                                      </p:cBhvr>
                                      <p:tavLst>
                                        <p:tav tm="0">
                                          <p:val>
                                            <p:strVal val="ppt_y"/>
                                          </p:val>
                                        </p:tav>
                                        <p:tav tm="100000">
                                          <p:val>
                                            <p:strVal val="1+ppt_h/2"/>
                                          </p:val>
                                        </p:tav>
                                      </p:tavLst>
                                    </p:anim>
                                    <p:set>
                                      <p:cBhvr>
                                        <p:cTn id="20" dur="1" fill="hold">
                                          <p:stCondLst>
                                            <p:cond delay="4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7900"/>
            <a:ext cx="9144000" cy="5486400"/>
          </a:xfrm>
          <a:prstGeom prst="rect">
            <a:avLst/>
          </a:prstGeom>
        </p:spPr>
      </p:pic>
      <p:sp>
        <p:nvSpPr>
          <p:cNvPr id="12" name="Rectangle 11"/>
          <p:cNvSpPr/>
          <p:nvPr/>
        </p:nvSpPr>
        <p:spPr>
          <a:xfrm>
            <a:off x="1" y="135672"/>
            <a:ext cx="9144000" cy="1200329"/>
          </a:xfrm>
          <a:prstGeom prst="rect">
            <a:avLst/>
          </a:prstGeom>
          <a:noFill/>
          <a:ln>
            <a:noFill/>
          </a:ln>
        </p:spPr>
        <p:txBody>
          <a:bodyPr wrap="square">
            <a:spAutoFit/>
          </a:bodyPr>
          <a:lstStyle/>
          <a:p>
            <a:pPr algn="ctr">
              <a:defRPr/>
            </a:pPr>
            <a:r>
              <a:rPr lang="en-US" sz="3600" b="1" dirty="0">
                <a:ln w="12700">
                  <a:solidFill>
                    <a:schemeClr val="tx2">
                      <a:satMod val="155000"/>
                    </a:schemeClr>
                  </a:solidFill>
                  <a:prstDash val="solid"/>
                </a:ln>
                <a:solidFill>
                  <a:srgbClr val="0076C0"/>
                </a:solidFill>
                <a:effectLst>
                  <a:outerShdw blurRad="41275" dist="20320" dir="1800000" algn="tl" rotWithShape="0">
                    <a:srgbClr val="000000">
                      <a:alpha val="40000"/>
                    </a:srgbClr>
                  </a:outerShdw>
                </a:effectLst>
              </a:rPr>
              <a:t>Thank you for participating in Community Backyards!</a:t>
            </a:r>
          </a:p>
        </p:txBody>
      </p:sp>
      <p:sp>
        <p:nvSpPr>
          <p:cNvPr id="125960" name="Rectangle 1"/>
          <p:cNvSpPr>
            <a:spLocks noChangeArrowheads="1"/>
          </p:cNvSpPr>
          <p:nvPr/>
        </p:nvSpPr>
        <p:spPr bwMode="auto">
          <a:xfrm>
            <a:off x="1566863" y="2061130"/>
            <a:ext cx="6019800" cy="3216265"/>
          </a:xfrm>
          <a:prstGeom prst="rect">
            <a:avLst/>
          </a:prstGeom>
          <a:solidFill>
            <a:schemeClr val="bg1">
              <a:alpha val="70195"/>
            </a:schemeClr>
          </a:solidFill>
          <a:ln w="9525">
            <a:solidFill>
              <a:schemeClr val="bg2"/>
            </a:solidFill>
            <a:miter lim="800000"/>
            <a:headEnd/>
            <a:tailEnd/>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700" b="1" dirty="0" smtClean="0"/>
              <a:t>Visit </a:t>
            </a:r>
          </a:p>
          <a:p>
            <a:pPr algn="ctr"/>
            <a:r>
              <a:rPr lang="en-US" altLang="en-US" sz="1700" b="1" u="sng" dirty="0" smtClean="0">
                <a:solidFill>
                  <a:srgbClr val="00B0F0"/>
                </a:solidFill>
                <a:hlinkClick r:id="rId4"/>
              </a:rPr>
              <a:t>www.franklinswcd.org/documents/presentations</a:t>
            </a:r>
            <a:endParaRPr lang="en-US" altLang="en-US" sz="1700" b="1" u="sng" dirty="0" smtClean="0">
              <a:solidFill>
                <a:srgbClr val="00B0F0"/>
              </a:solidFill>
            </a:endParaRPr>
          </a:p>
          <a:p>
            <a:pPr algn="ctr"/>
            <a:r>
              <a:rPr lang="en-US" altLang="en-US" sz="1700" b="1" dirty="0" smtClean="0"/>
              <a:t>To view this and other related presentations</a:t>
            </a:r>
          </a:p>
          <a:p>
            <a:pPr algn="ctr"/>
            <a:endParaRPr lang="en-US" altLang="en-US" sz="1700" b="1" dirty="0" smtClean="0"/>
          </a:p>
          <a:p>
            <a:pPr algn="ctr"/>
            <a:r>
              <a:rPr lang="en-US" altLang="en-US" sz="1700" b="1" dirty="0" smtClean="0"/>
              <a:t>Contact Franklin Soil </a:t>
            </a:r>
            <a:r>
              <a:rPr lang="en-US" altLang="en-US" sz="1700" b="1" dirty="0"/>
              <a:t>and Water</a:t>
            </a:r>
          </a:p>
          <a:p>
            <a:pPr algn="ctr"/>
            <a:endParaRPr lang="en-US" altLang="en-US" sz="1600" b="1" u="sng" dirty="0"/>
          </a:p>
          <a:p>
            <a:pPr algn="ctr"/>
            <a:r>
              <a:rPr lang="en-US" altLang="en-US" sz="1600" b="1" i="1" dirty="0"/>
              <a:t>Mail: </a:t>
            </a:r>
            <a:r>
              <a:rPr lang="en-US" altLang="en-US" sz="1600" b="1" dirty="0"/>
              <a:t>1404 Goodale Blvd., Suite 100, Columbus, OH 43212</a:t>
            </a:r>
          </a:p>
          <a:p>
            <a:pPr algn="ctr"/>
            <a:r>
              <a:rPr lang="en-US" altLang="en-US" sz="1600" b="1" dirty="0" smtClean="0"/>
              <a:t>(</a:t>
            </a:r>
            <a:r>
              <a:rPr lang="en-US" altLang="en-US" sz="1600" b="1" dirty="0"/>
              <a:t>614) 486-9613</a:t>
            </a:r>
          </a:p>
          <a:p>
            <a:pPr algn="ctr"/>
            <a:r>
              <a:rPr lang="en-US" altLang="en-US" sz="1600" b="1" i="1" dirty="0" smtClean="0">
                <a:hlinkClick r:id="rId5"/>
              </a:rPr>
              <a:t>franklinswcd.org</a:t>
            </a:r>
            <a:r>
              <a:rPr lang="en-US" altLang="en-US" sz="1600" b="1" i="1" dirty="0" smtClean="0"/>
              <a:t> </a:t>
            </a:r>
            <a:endParaRPr lang="en-US" altLang="en-US" sz="1600" b="1" i="1" dirty="0"/>
          </a:p>
          <a:p>
            <a:pPr algn="ctr"/>
            <a:r>
              <a:rPr lang="en-US" altLang="en-US" sz="1600" b="1" i="1" dirty="0">
                <a:sym typeface="Wingdings" pitchFamily="2" charset="2"/>
              </a:rPr>
              <a:t>  </a:t>
            </a:r>
            <a:r>
              <a:rPr lang="en-US" altLang="en-US" sz="1600" b="1" i="1" dirty="0" smtClean="0">
                <a:sym typeface="Wingdings" pitchFamily="2" charset="2"/>
                <a:hlinkClick r:id="rId6"/>
              </a:rPr>
              <a:t>communitybackyards.org</a:t>
            </a:r>
            <a:endParaRPr lang="en-US" altLang="en-US" sz="1600" b="1" i="1" dirty="0">
              <a:sym typeface="Wingdings" pitchFamily="2" charset="2"/>
            </a:endParaRPr>
          </a:p>
          <a:p>
            <a:pPr algn="ctr"/>
            <a:endParaRPr lang="en-US" altLang="en-US" sz="1200" b="1" i="1" dirty="0"/>
          </a:p>
          <a:p>
            <a:pPr algn="ctr"/>
            <a:r>
              <a:rPr lang="en-US" altLang="en-US" sz="1300" b="1" i="1" dirty="0"/>
              <a:t>Related Projects: </a:t>
            </a:r>
            <a:r>
              <a:rPr lang="en-US" altLang="en-US" sz="1300" b="1" i="1" dirty="0" smtClean="0">
                <a:solidFill>
                  <a:srgbClr val="0066FF"/>
                </a:solidFill>
                <a:hlinkClick r:id="rId5"/>
              </a:rPr>
              <a:t>getgrassy.org</a:t>
            </a:r>
            <a:r>
              <a:rPr lang="en-US" altLang="en-US" sz="1300" b="1" i="1" dirty="0" smtClean="0"/>
              <a:t> </a:t>
            </a:r>
            <a:r>
              <a:rPr lang="en-US" altLang="en-US" sz="1300" b="1" i="1" dirty="0">
                <a:solidFill>
                  <a:srgbClr val="0066FF"/>
                </a:solidFill>
                <a:sym typeface="Wingdings" pitchFamily="2" charset="2"/>
              </a:rPr>
              <a:t></a:t>
            </a:r>
            <a:r>
              <a:rPr lang="en-US" altLang="en-US" sz="1300" b="1" i="1" dirty="0">
                <a:sym typeface="Wingdings" pitchFamily="2" charset="2"/>
              </a:rPr>
              <a:t>  </a:t>
            </a:r>
            <a:r>
              <a:rPr lang="en-US" altLang="en-US" sz="1300" b="1" i="1" dirty="0" smtClean="0">
                <a:sym typeface="Wingdings" pitchFamily="2" charset="2"/>
                <a:hlinkClick r:id="rId7"/>
              </a:rPr>
              <a:t>centralohioraingardens.org</a:t>
            </a:r>
            <a:endParaRPr lang="en-US" altLang="en-US" sz="1300" b="1" i="1" dirty="0" smtClean="0">
              <a:sym typeface="Wingdings" pitchFamily="2" charset="2"/>
            </a:endParaRPr>
          </a:p>
          <a:p>
            <a:pPr algn="ctr"/>
            <a:endParaRPr lang="en-US" altLang="en-US" sz="1300" b="1" i="1" dirty="0">
              <a:sym typeface="Wingdings" pitchFamily="2" charset="2"/>
            </a:endParaRPr>
          </a:p>
        </p:txBody>
      </p:sp>
      <p:pic>
        <p:nvPicPr>
          <p:cNvPr id="9" name="Picture 2" descr="S:\District Projects &amp; Programs\GreenSpot Community Backyards (Rain Barrel)\Website &amp; Outreach Materials\Backyards_Logo\Community Logos\Eventbrite\Main Community Backyards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9191" y="5415513"/>
            <a:ext cx="6655144" cy="1214622"/>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1"/>
          <p:cNvSpPr>
            <a:spLocks noChangeArrowheads="1"/>
          </p:cNvSpPr>
          <p:nvPr/>
        </p:nvSpPr>
        <p:spPr bwMode="auto">
          <a:xfrm>
            <a:off x="1249191" y="5415513"/>
            <a:ext cx="1441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b="1" dirty="0">
                <a:latin typeface="Myriad Web Pro" pitchFamily="34" charset="0"/>
              </a:rPr>
              <a:t>Administered by:</a:t>
            </a:r>
            <a:endParaRPr lang="en-US" altLang="en-US" sz="1200" dirty="0">
              <a:latin typeface="Calibri" pitchFamily="34" charset="0"/>
            </a:endParaRP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z="3500" b="1" dirty="0" smtClean="0">
                <a:latin typeface="Myriad Web Pro"/>
              </a:rPr>
              <a:t>Implications of runoff </a:t>
            </a:r>
          </a:p>
        </p:txBody>
      </p:sp>
      <p:pic>
        <p:nvPicPr>
          <p:cNvPr id="1029" name="Picture 5" descr="C:\Users\kgasaway\Desktop\treat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941" y="1830645"/>
            <a:ext cx="6002663" cy="1780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gasaway\Desktop\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41" y="1270590"/>
            <a:ext cx="6317678" cy="5401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gasaway\Desktop\algal bloom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036" y="1270590"/>
            <a:ext cx="7630364" cy="40898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1000" fill="hold"/>
                                        <p:tgtEl>
                                          <p:spTgt spid="1029"/>
                                        </p:tgtEl>
                                        <p:attrNameLst>
                                          <p:attrName>ppt_w</p:attrName>
                                        </p:attrNameLst>
                                      </p:cBhvr>
                                      <p:tavLst>
                                        <p:tav tm="0">
                                          <p:val>
                                            <p:fltVal val="0"/>
                                          </p:val>
                                        </p:tav>
                                        <p:tav tm="100000">
                                          <p:val>
                                            <p:strVal val="#ppt_w"/>
                                          </p:val>
                                        </p:tav>
                                      </p:tavLst>
                                    </p:anim>
                                    <p:anim calcmode="lin" valueType="num">
                                      <p:cBhvr>
                                        <p:cTn id="8" dur="1000" fill="hold"/>
                                        <p:tgtEl>
                                          <p:spTgt spid="1029"/>
                                        </p:tgtEl>
                                        <p:attrNameLst>
                                          <p:attrName>ppt_h</p:attrName>
                                        </p:attrNameLst>
                                      </p:cBhvr>
                                      <p:tavLst>
                                        <p:tav tm="0">
                                          <p:val>
                                            <p:fltVal val="0"/>
                                          </p:val>
                                        </p:tav>
                                        <p:tav tm="100000">
                                          <p:val>
                                            <p:strVal val="#ppt_h"/>
                                          </p:val>
                                        </p:tav>
                                      </p:tavLst>
                                    </p:anim>
                                    <p:anim calcmode="lin" valueType="num">
                                      <p:cBhvr>
                                        <p:cTn id="9" dur="1000" fill="hold"/>
                                        <p:tgtEl>
                                          <p:spTgt spid="1029"/>
                                        </p:tgtEl>
                                        <p:attrNameLst>
                                          <p:attrName>style.rotation</p:attrName>
                                        </p:attrNameLst>
                                      </p:cBhvr>
                                      <p:tavLst>
                                        <p:tav tm="0">
                                          <p:val>
                                            <p:fltVal val="90"/>
                                          </p:val>
                                        </p:tav>
                                        <p:tav tm="100000">
                                          <p:val>
                                            <p:fltVal val="0"/>
                                          </p:val>
                                        </p:tav>
                                      </p:tavLst>
                                    </p:anim>
                                    <p:animEffect transition="in" filter="fade">
                                      <p:cBhvr>
                                        <p:cTn id="10" dur="10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4" name="Rectangle 2"/>
          <p:cNvSpPr txBox="1">
            <a:spLocks noChangeArrowheads="1"/>
          </p:cNvSpPr>
          <p:nvPr/>
        </p:nvSpPr>
        <p:spPr bwMode="auto">
          <a:xfrm>
            <a:off x="-64558" y="24841"/>
            <a:ext cx="9098294" cy="78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500" b="1" dirty="0" smtClean="0">
                <a:solidFill>
                  <a:srgbClr val="FFFFFF"/>
                </a:solidFill>
                <a:latin typeface="Myriad Web Pro"/>
              </a:rPr>
              <a:t>The Water Cycle… Interrupted</a:t>
            </a:r>
            <a:endParaRPr lang="en-US" altLang="en-US" sz="3500" b="1" dirty="0">
              <a:solidFill>
                <a:srgbClr val="FFFFFF"/>
              </a:solidFill>
              <a:latin typeface="Myriad Web Pro"/>
            </a:endParaRPr>
          </a:p>
        </p:txBody>
      </p:sp>
      <p:sp>
        <p:nvSpPr>
          <p:cNvPr id="43" name="Rectangle 2"/>
          <p:cNvSpPr txBox="1">
            <a:spLocks noChangeArrowheads="1"/>
          </p:cNvSpPr>
          <p:nvPr/>
        </p:nvSpPr>
        <p:spPr bwMode="auto">
          <a:xfrm>
            <a:off x="2498462" y="765312"/>
            <a:ext cx="6645538" cy="67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500" b="1" dirty="0">
                <a:solidFill>
                  <a:srgbClr val="FFFFFF"/>
                </a:solidFill>
                <a:latin typeface="Myriad Web Pro"/>
              </a:rPr>
              <a:t>+</a:t>
            </a:r>
            <a:r>
              <a:rPr lang="en-US" altLang="en-US" sz="3500" b="1" dirty="0" smtClean="0">
                <a:solidFill>
                  <a:srgbClr val="FFFFFF"/>
                </a:solidFill>
                <a:latin typeface="Myriad Web Pro"/>
              </a:rPr>
              <a:t> Climate Change in Midwest</a:t>
            </a:r>
            <a:endParaRPr lang="en-US" altLang="en-US" sz="3500" b="1" dirty="0">
              <a:solidFill>
                <a:srgbClr val="FFFFFF"/>
              </a:solidFill>
              <a:latin typeface="Myriad Web Pro"/>
            </a:endParaRPr>
          </a:p>
        </p:txBody>
      </p:sp>
      <p:pic>
        <p:nvPicPr>
          <p:cNvPr id="1026" name="Picture 2" descr="Columbus' rainfall record washed 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12" y="2949649"/>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kgasaway\Desktop\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743" y="1844749"/>
            <a:ext cx="6840537"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kgasaway\Desktop\News Blurbs\more flood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89" y="1354457"/>
            <a:ext cx="6623844" cy="5387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4419600" y="1828800"/>
            <a:ext cx="4724400" cy="4648200"/>
            <a:chOff x="2784" y="1152"/>
            <a:chExt cx="2976" cy="2928"/>
          </a:xfrm>
        </p:grpSpPr>
        <p:pic>
          <p:nvPicPr>
            <p:cNvPr id="93218" name="Picture 16" descr="mainstre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584"/>
              <a:ext cx="2760"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3219" name="Rectangle 28"/>
            <p:cNvSpPr>
              <a:spLocks noChangeArrowheads="1"/>
            </p:cNvSpPr>
            <p:nvPr/>
          </p:nvSpPr>
          <p:spPr bwMode="auto">
            <a:xfrm>
              <a:off x="2833" y="1152"/>
              <a:ext cx="292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800" b="1">
                  <a:solidFill>
                    <a:srgbClr val="99FF99"/>
                  </a:solidFill>
                  <a:latin typeface="Garamond" pitchFamily="18" charset="0"/>
                </a:rPr>
                <a:t>75-100% Impervious Surface</a:t>
              </a:r>
            </a:p>
          </p:txBody>
        </p:sp>
      </p:grpSp>
      <p:grpSp>
        <p:nvGrpSpPr>
          <p:cNvPr id="3" name="Group 29"/>
          <p:cNvGrpSpPr>
            <a:grpSpLocks/>
          </p:cNvGrpSpPr>
          <p:nvPr/>
        </p:nvGrpSpPr>
        <p:grpSpPr bwMode="auto">
          <a:xfrm>
            <a:off x="152400" y="1752600"/>
            <a:ext cx="3943350" cy="4724400"/>
            <a:chOff x="96" y="1104"/>
            <a:chExt cx="2484" cy="2976"/>
          </a:xfrm>
        </p:grpSpPr>
        <p:pic>
          <p:nvPicPr>
            <p:cNvPr id="93216" name="Picture 5" descr="lin11"/>
            <p:cNvPicPr>
              <a:picLocks noChangeAspect="1" noChangeArrowheads="1"/>
            </p:cNvPicPr>
            <p:nvPr/>
          </p:nvPicPr>
          <p:blipFill>
            <a:blip r:embed="rId4" cstate="print">
              <a:extLst>
                <a:ext uri="{28A0092B-C50C-407E-A947-70E740481C1C}">
                  <a14:useLocalDpi xmlns:a14="http://schemas.microsoft.com/office/drawing/2010/main" val="0"/>
                </a:ext>
              </a:extLst>
            </a:blip>
            <a:srcRect t="17809" b="10959"/>
            <a:stretch>
              <a:fillRect/>
            </a:stretch>
          </p:blipFill>
          <p:spPr bwMode="auto">
            <a:xfrm>
              <a:off x="288" y="1584"/>
              <a:ext cx="2292"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7" name="Text Box 15"/>
            <p:cNvSpPr txBox="1">
              <a:spLocks noChangeArrowheads="1"/>
            </p:cNvSpPr>
            <p:nvPr/>
          </p:nvSpPr>
          <p:spPr bwMode="auto">
            <a:xfrm>
              <a:off x="96" y="1104"/>
              <a:ext cx="24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3000" b="1">
                  <a:solidFill>
                    <a:srgbClr val="99FF99"/>
                  </a:solidFill>
                  <a:latin typeface="Garamond" pitchFamily="18" charset="0"/>
                </a:rPr>
                <a:t>Natural Ground Cover</a:t>
              </a:r>
            </a:p>
          </p:txBody>
        </p:sp>
      </p:grpSp>
      <p:sp>
        <p:nvSpPr>
          <p:cNvPr id="93188" name="Rectangle 2"/>
          <p:cNvSpPr>
            <a:spLocks noGrp="1" noChangeArrowheads="1"/>
          </p:cNvSpPr>
          <p:nvPr>
            <p:ph type="title"/>
          </p:nvPr>
        </p:nvSpPr>
        <p:spPr>
          <a:xfrm>
            <a:off x="304800" y="457200"/>
            <a:ext cx="8229600" cy="457200"/>
          </a:xfrm>
        </p:spPr>
        <p:txBody>
          <a:bodyPr/>
          <a:lstStyle/>
          <a:p>
            <a:pPr eaLnBrk="1" hangingPunct="1"/>
            <a:r>
              <a:rPr lang="en-US" altLang="en-US" sz="3600" dirty="0" smtClean="0">
                <a:latin typeface="Myriad Web Pro"/>
              </a:rPr>
              <a:t> </a:t>
            </a:r>
            <a:r>
              <a:rPr lang="en-US" altLang="en-US" sz="3500" b="1" dirty="0" smtClean="0">
                <a:latin typeface="Myriad Web Pro"/>
                <a:ea typeface="Calibri" pitchFamily="34" charset="0"/>
                <a:cs typeface="Calibri" pitchFamily="34" charset="0"/>
              </a:rPr>
              <a:t>Changes to Water Cycle</a:t>
            </a:r>
          </a:p>
        </p:txBody>
      </p:sp>
      <p:grpSp>
        <p:nvGrpSpPr>
          <p:cNvPr id="4" name="Group 31"/>
          <p:cNvGrpSpPr>
            <a:grpSpLocks/>
          </p:cNvGrpSpPr>
          <p:nvPr/>
        </p:nvGrpSpPr>
        <p:grpSpPr bwMode="auto">
          <a:xfrm>
            <a:off x="1600200" y="4724400"/>
            <a:ext cx="2262188" cy="1447800"/>
            <a:chOff x="1008" y="2976"/>
            <a:chExt cx="1425" cy="912"/>
          </a:xfrm>
        </p:grpSpPr>
        <p:sp>
          <p:nvSpPr>
            <p:cNvPr id="93213" name="AutoShape 6"/>
            <p:cNvSpPr>
              <a:spLocks noChangeArrowheads="1"/>
            </p:cNvSpPr>
            <p:nvPr/>
          </p:nvSpPr>
          <p:spPr bwMode="auto">
            <a:xfrm>
              <a:off x="1008" y="2976"/>
              <a:ext cx="594" cy="912"/>
            </a:xfrm>
            <a:prstGeom prst="downArrow">
              <a:avLst>
                <a:gd name="adj1" fmla="val 50000"/>
                <a:gd name="adj2" fmla="val 38384"/>
              </a:avLst>
            </a:prstGeom>
            <a:solidFill>
              <a:srgbClr val="FF0000"/>
            </a:solidFill>
            <a:ln w="38100">
              <a:solidFill>
                <a:schemeClr val="bg2"/>
              </a:solidFill>
              <a:miter lim="800000"/>
              <a:headEnd/>
              <a:tailEnd/>
            </a:ln>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35" name="Text Box 7"/>
            <p:cNvSpPr txBox="1">
              <a:spLocks noChangeArrowheads="1"/>
            </p:cNvSpPr>
            <p:nvPr/>
          </p:nvSpPr>
          <p:spPr bwMode="auto">
            <a:xfrm>
              <a:off x="1494" y="3216"/>
              <a:ext cx="70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50%</a:t>
              </a:r>
            </a:p>
          </p:txBody>
        </p:sp>
        <p:sp>
          <p:nvSpPr>
            <p:cNvPr id="93215" name="Text Box 10"/>
            <p:cNvSpPr txBox="1">
              <a:spLocks noChangeArrowheads="1"/>
            </p:cNvSpPr>
            <p:nvPr/>
          </p:nvSpPr>
          <p:spPr bwMode="auto">
            <a:xfrm>
              <a:off x="1536" y="3024"/>
              <a:ext cx="8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Infiltration</a:t>
              </a:r>
            </a:p>
          </p:txBody>
        </p:sp>
      </p:grpSp>
      <p:grpSp>
        <p:nvGrpSpPr>
          <p:cNvPr id="5" name="Group 33"/>
          <p:cNvGrpSpPr>
            <a:grpSpLocks/>
          </p:cNvGrpSpPr>
          <p:nvPr/>
        </p:nvGrpSpPr>
        <p:grpSpPr bwMode="auto">
          <a:xfrm>
            <a:off x="762000" y="4419600"/>
            <a:ext cx="1114425" cy="990600"/>
            <a:chOff x="480" y="2784"/>
            <a:chExt cx="702" cy="624"/>
          </a:xfrm>
        </p:grpSpPr>
        <p:sp>
          <p:nvSpPr>
            <p:cNvPr id="406536" name="Text Box 8"/>
            <p:cNvSpPr txBox="1">
              <a:spLocks noChangeArrowheads="1"/>
            </p:cNvSpPr>
            <p:nvPr/>
          </p:nvSpPr>
          <p:spPr bwMode="auto">
            <a:xfrm>
              <a:off x="480" y="3120"/>
              <a:ext cx="70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10%</a:t>
              </a:r>
            </a:p>
          </p:txBody>
        </p:sp>
        <p:sp>
          <p:nvSpPr>
            <p:cNvPr id="93211" name="AutoShape 9"/>
            <p:cNvSpPr>
              <a:spLocks noChangeArrowheads="1"/>
            </p:cNvSpPr>
            <p:nvPr/>
          </p:nvSpPr>
          <p:spPr bwMode="auto">
            <a:xfrm>
              <a:off x="528" y="2976"/>
              <a:ext cx="486" cy="192"/>
            </a:xfrm>
            <a:prstGeom prst="leftArrow">
              <a:avLst>
                <a:gd name="adj1" fmla="val 50000"/>
                <a:gd name="adj2" fmla="val 63281"/>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93212" name="Text Box 11"/>
            <p:cNvSpPr txBox="1">
              <a:spLocks noChangeArrowheads="1"/>
            </p:cNvSpPr>
            <p:nvPr/>
          </p:nvSpPr>
          <p:spPr bwMode="auto">
            <a:xfrm>
              <a:off x="528" y="2784"/>
              <a:ext cx="62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Runoff</a:t>
              </a:r>
            </a:p>
          </p:txBody>
        </p:sp>
      </p:grpSp>
      <p:grpSp>
        <p:nvGrpSpPr>
          <p:cNvPr id="6" name="Group 32"/>
          <p:cNvGrpSpPr>
            <a:grpSpLocks/>
          </p:cNvGrpSpPr>
          <p:nvPr/>
        </p:nvGrpSpPr>
        <p:grpSpPr bwMode="auto">
          <a:xfrm>
            <a:off x="1752600" y="3429000"/>
            <a:ext cx="2076450" cy="1143000"/>
            <a:chOff x="1104" y="2160"/>
            <a:chExt cx="1308" cy="720"/>
          </a:xfrm>
        </p:grpSpPr>
        <p:sp>
          <p:nvSpPr>
            <p:cNvPr id="93207" name="AutoShape 12"/>
            <p:cNvSpPr>
              <a:spLocks noChangeArrowheads="1"/>
            </p:cNvSpPr>
            <p:nvPr/>
          </p:nvSpPr>
          <p:spPr bwMode="auto">
            <a:xfrm>
              <a:off x="1104" y="2160"/>
              <a:ext cx="384" cy="720"/>
            </a:xfrm>
            <a:prstGeom prst="upArrow">
              <a:avLst>
                <a:gd name="adj1" fmla="val 50000"/>
                <a:gd name="adj2" fmla="val 46875"/>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41" name="Text Box 13"/>
            <p:cNvSpPr txBox="1">
              <a:spLocks noChangeArrowheads="1"/>
            </p:cNvSpPr>
            <p:nvPr/>
          </p:nvSpPr>
          <p:spPr bwMode="auto">
            <a:xfrm>
              <a:off x="1440" y="2544"/>
              <a:ext cx="67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40%</a:t>
              </a:r>
            </a:p>
          </p:txBody>
        </p:sp>
        <p:sp>
          <p:nvSpPr>
            <p:cNvPr id="93209" name="Text Box 14"/>
            <p:cNvSpPr txBox="1">
              <a:spLocks noChangeArrowheads="1"/>
            </p:cNvSpPr>
            <p:nvPr/>
          </p:nvSpPr>
          <p:spPr bwMode="auto">
            <a:xfrm>
              <a:off x="1440" y="2352"/>
              <a:ext cx="97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Evaporation</a:t>
              </a:r>
            </a:p>
          </p:txBody>
        </p:sp>
      </p:grpSp>
      <p:pic>
        <p:nvPicPr>
          <p:cNvPr id="406545" name="Picture 17" descr="ag00434_"/>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667000"/>
            <a:ext cx="12573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46" name="Picture 18" descr="ag00434_"/>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743200"/>
            <a:ext cx="12573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0"/>
          <p:cNvGrpSpPr>
            <a:grpSpLocks/>
          </p:cNvGrpSpPr>
          <p:nvPr/>
        </p:nvGrpSpPr>
        <p:grpSpPr bwMode="auto">
          <a:xfrm>
            <a:off x="6781800" y="5181600"/>
            <a:ext cx="1881188" cy="685800"/>
            <a:chOff x="4272" y="3264"/>
            <a:chExt cx="1185" cy="432"/>
          </a:xfrm>
        </p:grpSpPr>
        <p:sp>
          <p:nvSpPr>
            <p:cNvPr id="406549" name="Text Box 21"/>
            <p:cNvSpPr txBox="1">
              <a:spLocks noChangeArrowheads="1"/>
            </p:cNvSpPr>
            <p:nvPr/>
          </p:nvSpPr>
          <p:spPr bwMode="auto">
            <a:xfrm>
              <a:off x="4560" y="3408"/>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15%</a:t>
              </a:r>
            </a:p>
          </p:txBody>
        </p:sp>
        <p:sp>
          <p:nvSpPr>
            <p:cNvPr id="93205" name="AutoShape 22"/>
            <p:cNvSpPr>
              <a:spLocks noChangeArrowheads="1"/>
            </p:cNvSpPr>
            <p:nvPr/>
          </p:nvSpPr>
          <p:spPr bwMode="auto">
            <a:xfrm>
              <a:off x="4272" y="3264"/>
              <a:ext cx="192" cy="384"/>
            </a:xfrm>
            <a:prstGeom prst="downArrow">
              <a:avLst>
                <a:gd name="adj1" fmla="val 50000"/>
                <a:gd name="adj2" fmla="val 50000"/>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93206" name="Text Box 26"/>
            <p:cNvSpPr txBox="1">
              <a:spLocks noChangeArrowheads="1"/>
            </p:cNvSpPr>
            <p:nvPr/>
          </p:nvSpPr>
          <p:spPr bwMode="auto">
            <a:xfrm>
              <a:off x="4560" y="3264"/>
              <a:ext cx="8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Infiltration</a:t>
              </a:r>
            </a:p>
          </p:txBody>
        </p:sp>
      </p:grpSp>
      <p:grpSp>
        <p:nvGrpSpPr>
          <p:cNvPr id="8" name="Group 38"/>
          <p:cNvGrpSpPr>
            <a:grpSpLocks/>
          </p:cNvGrpSpPr>
          <p:nvPr/>
        </p:nvGrpSpPr>
        <p:grpSpPr bwMode="auto">
          <a:xfrm>
            <a:off x="4953000" y="4495800"/>
            <a:ext cx="1752600" cy="1219200"/>
            <a:chOff x="3120" y="2928"/>
            <a:chExt cx="1104" cy="768"/>
          </a:xfrm>
        </p:grpSpPr>
        <p:sp>
          <p:nvSpPr>
            <p:cNvPr id="93201" name="AutoShape 19"/>
            <p:cNvSpPr>
              <a:spLocks noChangeArrowheads="1"/>
            </p:cNvSpPr>
            <p:nvPr/>
          </p:nvSpPr>
          <p:spPr bwMode="auto">
            <a:xfrm rot="5400000" flipH="1">
              <a:off x="3408" y="2736"/>
              <a:ext cx="528" cy="1104"/>
            </a:xfrm>
            <a:prstGeom prst="downArrow">
              <a:avLst>
                <a:gd name="adj1" fmla="val 50000"/>
                <a:gd name="adj2" fmla="val 52273"/>
              </a:avLst>
            </a:prstGeom>
            <a:solidFill>
              <a:srgbClr val="FF0000"/>
            </a:solidFill>
            <a:ln w="57150">
              <a:solidFill>
                <a:schemeClr val="bg2"/>
              </a:solidFill>
              <a:miter lim="800000"/>
              <a:headEnd/>
              <a:tailEnd/>
            </a:ln>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48" name="Text Box 20"/>
            <p:cNvSpPr txBox="1">
              <a:spLocks noChangeArrowheads="1"/>
            </p:cNvSpPr>
            <p:nvPr/>
          </p:nvSpPr>
          <p:spPr bwMode="auto">
            <a:xfrm>
              <a:off x="3456" y="3408"/>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55%</a:t>
              </a:r>
            </a:p>
          </p:txBody>
        </p:sp>
        <p:sp>
          <p:nvSpPr>
            <p:cNvPr id="93203" name="Text Box 27"/>
            <p:cNvSpPr txBox="1">
              <a:spLocks noChangeArrowheads="1"/>
            </p:cNvSpPr>
            <p:nvPr/>
          </p:nvSpPr>
          <p:spPr bwMode="auto">
            <a:xfrm>
              <a:off x="3456" y="2928"/>
              <a:ext cx="62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Runoff</a:t>
              </a:r>
            </a:p>
          </p:txBody>
        </p:sp>
      </p:grpSp>
      <p:grpSp>
        <p:nvGrpSpPr>
          <p:cNvPr id="9" name="Group 39"/>
          <p:cNvGrpSpPr>
            <a:grpSpLocks/>
          </p:cNvGrpSpPr>
          <p:nvPr/>
        </p:nvGrpSpPr>
        <p:grpSpPr bwMode="auto">
          <a:xfrm>
            <a:off x="6705600" y="3810000"/>
            <a:ext cx="2000250" cy="1143000"/>
            <a:chOff x="4224" y="2400"/>
            <a:chExt cx="1260" cy="720"/>
          </a:xfrm>
        </p:grpSpPr>
        <p:sp>
          <p:nvSpPr>
            <p:cNvPr id="406552" name="Text Box 24"/>
            <p:cNvSpPr txBox="1">
              <a:spLocks noChangeArrowheads="1"/>
            </p:cNvSpPr>
            <p:nvPr/>
          </p:nvSpPr>
          <p:spPr bwMode="auto">
            <a:xfrm>
              <a:off x="4512" y="2784"/>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30%</a:t>
              </a:r>
            </a:p>
          </p:txBody>
        </p:sp>
        <p:sp>
          <p:nvSpPr>
            <p:cNvPr id="93199" name="Text Box 25"/>
            <p:cNvSpPr txBox="1">
              <a:spLocks noChangeArrowheads="1"/>
            </p:cNvSpPr>
            <p:nvPr/>
          </p:nvSpPr>
          <p:spPr bwMode="auto">
            <a:xfrm>
              <a:off x="4512" y="2640"/>
              <a:ext cx="97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Evaporation</a:t>
              </a:r>
            </a:p>
          </p:txBody>
        </p:sp>
        <p:sp>
          <p:nvSpPr>
            <p:cNvPr id="93200" name="AutoShape 35"/>
            <p:cNvSpPr>
              <a:spLocks noChangeArrowheads="1"/>
            </p:cNvSpPr>
            <p:nvPr/>
          </p:nvSpPr>
          <p:spPr bwMode="auto">
            <a:xfrm>
              <a:off x="4224" y="2400"/>
              <a:ext cx="288" cy="720"/>
            </a:xfrm>
            <a:prstGeom prst="upArrow">
              <a:avLst>
                <a:gd name="adj1" fmla="val 50000"/>
                <a:gd name="adj2" fmla="val 62500"/>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65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65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80963" y="252413"/>
            <a:ext cx="8229600" cy="457200"/>
          </a:xfrm>
        </p:spPr>
        <p:txBody>
          <a:bodyPr/>
          <a:lstStyle/>
          <a:p>
            <a:pPr eaLnBrk="1" hangingPunct="1"/>
            <a:r>
              <a:rPr lang="en-US" altLang="en-US" sz="3500" dirty="0" smtClean="0">
                <a:latin typeface="Myriad Web Pro"/>
                <a:cs typeface="Arial" charset="0"/>
              </a:rPr>
              <a:t>Benefits: water quality/quantity</a:t>
            </a:r>
          </a:p>
        </p:txBody>
      </p:sp>
      <p:pic>
        <p:nvPicPr>
          <p:cNvPr id="94211" name="Picture 15" descr="dirty parking lot sn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3988" y="3943350"/>
            <a:ext cx="256381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413" y="1951038"/>
            <a:ext cx="20224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25" y="1416050"/>
            <a:ext cx="187325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725" y="3243263"/>
            <a:ext cx="28479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464425" y="3021013"/>
            <a:ext cx="1641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Sediment</a:t>
            </a:r>
          </a:p>
        </p:txBody>
      </p:sp>
      <p:sp>
        <p:nvSpPr>
          <p:cNvPr id="12" name="TextBox 11"/>
          <p:cNvSpPr txBox="1">
            <a:spLocks noChangeArrowheads="1"/>
          </p:cNvSpPr>
          <p:nvPr/>
        </p:nvSpPr>
        <p:spPr bwMode="auto">
          <a:xfrm>
            <a:off x="5057775" y="1422400"/>
            <a:ext cx="1720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Litter</a:t>
            </a:r>
          </a:p>
          <a:p>
            <a:pPr algn="ctr" eaLnBrk="1" hangingPunct="1"/>
            <a:endParaRPr lang="en-US" altLang="en-US" sz="2400">
              <a:solidFill>
                <a:srgbClr val="EFF1E1"/>
              </a:solidFill>
              <a:latin typeface="Times New Roman" pitchFamily="18" charset="0"/>
            </a:endParaRPr>
          </a:p>
        </p:txBody>
      </p:sp>
      <p:sp>
        <p:nvSpPr>
          <p:cNvPr id="14" name="TextBox 13"/>
          <p:cNvSpPr txBox="1">
            <a:spLocks noChangeArrowheads="1"/>
          </p:cNvSpPr>
          <p:nvPr/>
        </p:nvSpPr>
        <p:spPr bwMode="auto">
          <a:xfrm>
            <a:off x="38100" y="4468813"/>
            <a:ext cx="319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Vehicular fluids</a:t>
            </a:r>
          </a:p>
        </p:txBody>
      </p:sp>
      <p:sp>
        <p:nvSpPr>
          <p:cNvPr id="94218" name="AutoShape 10" descr="data:image/jpeg;base64,/9j/4AAQSkZJRgABAQAAAQABAAD/2wCEAAkGBhMSERUUExQWFBUVFxcaFxgYGBkZGBoYGBoYGhgcGhcbHCYfFxojHBkbHy8gJScpLCwsGB4xNTAqNSYrLCkBCQoKDgwOGg8PGiwkHyQsLCwsLCksLCwsLCwsLCwsLCwsLCwsLCwsLCwsLCwsLCwsLCwsLCwsLCwsLCwsLCwsLP/AABEIAMIBAwMBIgACEQEDEQH/xAAbAAACAwEBAQAAAAAAAAAAAAADBAABAgUGB//EADwQAAECBAQDBgUDAgUFAQAAAAECEQADITEEEkFRYXGBBSKRobHwEzLB0eEGQvEUUhUjYpKyBzNygsIk/8QAGQEAAwEBAQAAAAAAAAAAAAAAAAECAwQF/8QAJxEAAgICAwACAQMFAAAAAAAAAAECESExAxJBUWEyBBNCIiNxkaH/2gAMAwEAAhEDEQA/AKws/DhWRLlRdWQkhwKWfSvnwjsD9RKSnKk/DJI7wSlQo9AFJ3HMtHgUSQwKFKXkcpYHuZnUQQPmpoKwqucSAAojMSPmADpPdAFrNTRuEeRFcm4yZyts9/NxE5ZCjPIUSaEFCW/0gUavnC/bSp8xKB8NyAwUmt2Fhe2seZwWNnpCgRUJSyQQsKcfPYh3uX1sWhjsf9TrSQ5ZJYF9CeKqs5bXamsOfNnNhZtGGWHdMwZXuDs4Zn0roYqRNzHO6VKCrPYDQPYDawEdeT24lS1CYSFAXByg+dx0tBldpIKmEtKjlDOAAc2rsDWtaxH78lhxK7Hmu01fFNwSRTWgZg+hhfBzUpdKhm11YGnjc0PGPUf4jLS4VKCQD3xle+pUPI78obwHZGFxBogvUsHCS5en7TsxNnvFR5l+NMSV4ROz8SiROUkk5jLDLSzJzENRJq22tdKx0pktCHdajNIS6nFakOkEX0Lu4fYQjiOxsr5EBBcAhyLd1NCwvY3LtrC684lBSlkKkl60cFsvc/b6xomlo6IxpUc7tX9E/GEyZ3xMfMHFVsO8BVr0ZtNKPzBhvhSwlZqgNqA5vz+8d7F47EdyZ8NSiFPlrmIUO6ptU3DvR44nak5S1OqhLqCTet+ZeMed2lEy5ElhHJZDszlj+OtIPnKZcwJLd0KSXatAf4gU4pzMogVvvDGBICggjMklwlQFeR1/iM26qRCPQdl4ookghA0IJdiSKmt9vDaOj2X2sqaKlOXWWUhxXUksLUjj4dOcgEDuksqh6EG9neGlY5mysAQ6WYKKX74LBydY4uRdm36dUWb/AMA+GpSpZCkL+V7pcEKS50raE0Yr4Xw5ak/Klh8pdIoCXsWJtoY7srtMTpLgrADOQAFNZwXL1jnYmVLGZJAWSSX/AHAFww1B6ts0ep+i/Uuf9ue0U16gE6bL+GUq4saAg6h+vnHmcRhFEnuBmqqpFtn6xnFpMpRQSFB6MbgfmnSGpHaaSBpuNI6+STTwjmlL6Ef8JyoyrCwFjMCwGYcHoz9RSByAlCglMskmxU+nOkfQcF23KmJT8VIWyWzMMydmIYtbXSGsUZU50llkoKUqU4VZx3tO+BXYRj+/8jtP0+XdqS1mqWSdu7p6RzZCVKVQGgDvRhQE849V2z2EmSSoqdYqMvfDm4p7ptCMxH+SSkd9N+70LdGjojO1gV0IfEXLUxVQihBdwLUOsOHtCgyjMqlDVrUJ1HLwhfLmSUL7rChbvdN4xNw7EfDJ+VyS2/4htJ7JEcbNmqSS5LltdKFtNR4jhA8Fj1yyCjMhSQrvBwRQg10oTHQkYkEZTY04ca+7xeFwSSAgq+b+5/AECN06LTo+j/p7/qxNl4USClEyYkMFu7ijFSRqz3qTXn53tTtafOJdSlBa1MmWQQC7WBLO9AwpwhLD9myRUZeBFFfUCulbQeZNQkh2TwH44Rm+Viv4PVf9NsQtUyalRU0tCQArQlRemlo97Hzr/p/jgmcsIbKoAE1qRmZjtWPeS+05aiurZMrk0DKFDXSNOPRaeD55+osR/wDpmcx/xEXHO7cxSV4iYpJCgVUILgtS8XHqWjHJ5XAT1AF1ETQf7lDMlizDUksx19a7TxcuZ3iFJXmZVAC4f5tzS8CxIZyG7yjrUOXyhQuObikTG4f/ADBmUCVAGuo1BJAraseFi7KHpc9SVS8qilIci4GYlrk0J2ow0pDMzEf5hIBIU+ZwHLsBoe8knqAI5YQElJdkqqCa8SCNTR83o8PzUzJc3MoAgkAh2Fz4Fut4zaJaHFYwTEH4ahnqUKy5VZRQgl9djbrA14r/AC0U7yCeDUO1f3DhEwswFSlhJQsqJ5hVyRQFwdNoNMwxISUEizKFapoMwoQTYdHeMcJ0IY7Pm/1CJaAC62SoAak1VX5VeTiO8cdLkZsOkMD861HMWUHcZGbKWIbjc38Zgu0ig5mCCHW2VxQVqS5q5Z/z0JWOBmZlHNKUCkKUkroBShqVcv7ha0bwglbNePB6jCdpqUUpM/MA4QoJc5Kgl1MWAGUudCdYvHdnTFzSpS0/DypQFIW4ClAKBZ3CHID2ciPK4/ECYypRUkk0SE5QpwB8gDAmlvpHdlPMTKzoWkrC0JdLqKU5chIcE3Go+UsY0pSRtdj+E7YlhzMLrByqS2X5agAiwc8NOMegnFGIQjPlI+YIKSQHBdwD3jrvTePHYNch/lV/UjvKWczLWScwyEgNyAuaUh1WKAQpwE1FyDYOGAFH8Y5Wus8iedh+1+zcLNrkMspCwClIGZJdqGxtW7FtacOf2Y5GUhASygBXzJDeB6Qz2v2otMsEsUgNtlUQK1s9B7qthMWtYUHJJZswNaWOwpQGlItcaeiI+qxeR2aUzfnBQC5SCXNbVAfUX2jvTJBSxS9OGYNWrG+o4EneEx3syWGYn/USz1Z7DnDWFxbsF92htx0ca1iJ/poz2bUkjnYWdMlTAgATJayoDNQpbQkfNU+kV2lMlCdLWpB+Jl7qCq5fKkt+46PwEdGcuWxdRbMCWILKSQaD14GFsfg5RnInO6kpy2GVwXCgC7OCd/l1jHi4nHmtfZl3Wkzz/b3ZijlWkKVmuGJYjQDxPjHIw0nKohVCHB5x7kLdN8xXY2DVbwr6R5HtbA5ZhZLOM3DV+VrR3q/xYsOIfA5kEOXBbxj0OHnF2oRuTHnpQSN6NTnDWJnSwB8QluFQHsaRhJWznZ08RJSu6xnBYB9W8jxa8dub2JmZKVI/y0KSorLd9QJ7gANFMnjVN48glSGJBASk0I2ZySTeOj+oMZP+FnSupPeIu6gXJNz8131Ijq4aTdgkB7YVgjJcrSJxKAnLUAF77G1/9UcdOCBPeLGwNBpt7tC2CwC5oUJQfKTmBKQ+zWe3nCszCK+KUFQSUu5qQ4Om9OQpGk8/Rp1O4vCd0sXAbiW2b3rHMTiNQK7HUbQ/hsIjKXU5LMSP4odPYgndDMltKMT18nMYKVAkLYcj4eVCQNfWzF2vpA56FsKeuvHeHppclyBagv1/mFpEwgE5mSAbjl0h2NnQ7DxKZLu7qZwwoCzm9SBxgvbMybMBylS0fMDoEqLAcS4t0AjiTMQ4IzPs29X09Y9D+l5Kp4UkqU1KHm7MdjFrJSQHBYvE5AwcVY5EbncPwiR9DwvZyQlgBQqFtlGJF/1fJVI+FTcKSQLMCWezWr+6jVG0a/qGmZSXsEktUWZ1FmNniSpgJzBacqWJtdxVjx2gSFJUe8tmqxSTQmrHUO1Yim9mZ01TQUvmIBIAJcgLrQi4tZrNUamw09KkFKmLZaFiSAlhV3oG00MISvhOdcoAJ1L1YDXk+nSBzpalBWRKizFJKcpNNGs2wNWjLp4KjrDHJRmDMUWqWKSKso1CuFBQNFysf3dwU1NySSAMtLgh+D7CnKk/GZjKV8rUSo1AZLcb1aGcHLxBSAZKgxLEg0FLC+m8J8SWR9Qk9ZLZnK70u7mraGluIpWD9m9oBMsyyDcrzHQ2SBQENzatRBf8OmKSHBdqlgN9YxJ/T80O5Jo1t/WGmqBYLRj1SlJUg1FU0FyzcmJNo7cj9Z4gJ7wSpakkMakFgl2IqliwAr9OPJ7JIIJNiwDZjxp4VhrF9nT5ikOpRSkKdTOoPUMwGYEji1YfaKNOyQMdpzAkJUMpQSCBwo5N6EEHbaBnEk5qsQMwBFXFSxFQ7w9K/S6gr58xNWIIFqkrD5TUlvMw8nsQKUkv3Ug3SrMnM9wQBlPzbtpaIlOF2ZtiZlfHQkqOUtRgbDy04W4vFzppQxJsAS5Jcjuuw8Xjuo7MlhBSM6SEgZr6sDlDOL62vpCa/wBMqnoUQVgABKe7VTmqmUQRyAsDBDkglSM02cWT2qkrUbV3NuoB2HjD/Z/aBKdGFKlrijDkPSEOzP02XPxAsB1MQmhyuBfdvOOyjsxKQyQsAAOWck604E76UipTimbSx6c7tbGFK0tLDkPQAkqKrChqNfDaG8IElyC4SHqKAC7v19iOp/QqQP8AKcm4LF3Aqeezx1VYcqzZgllCoUxDbMfvGXdLMURKK2mea+GFKGVV6Bmo1/G/hvBpvZqQDmSTmZqFmBAYb2g2L7ATm7q0JSP2hBemjghnFPzWDSOy5mZ0zVNZmDEf6ibw5c+cCa+Gc6dh8OsKHylQalxRqaO0eR7V7OUheROZYZ3a7mh4mPoOJ/TKF95bBbvmSCOAo7FhSH8LiRJQEA5mo7etbxp+9H0qKX8jw3ZaFFNiNxl9h46GHRMcBTn/ANTyMevl9qqJYMN6H7wc4/2IzuEtMHCD9PDjAoQXCctXJAMIYr9OA95CiAas9Lk0e1THul/qJYNPVX3g8n9QkivW5iYtXib/ANC6JfyPmcnsWepwEqA53+4jU/sucn5ntStmqfM+cfRJ/wCoFj9qSOR+8cftXt74iWygF6kcHHjWNu8fn/homonhsbNKVgE6AX3/AIMJT8YoUBofC7Wjq9rqSpIDhxsY5EjCqWwYlyGavu8apqsmcc5N4GWTMY8ffvaPoH6NJQo0S5yip3NhWpZz0jyGBwWRYU75SzAO9D78Y6mH7REtTuGu9Xsa0rcDnC7/ANWCnJWfUpOJSAQVJfMu5APzHSLj51Oxstais3UXPdCr8dYkNzyFisr9OyU2QnyhlHY8kfsR4PBkrTsTBUK2T5Rxub+TO2Zl4KSLJT0TDUuSkft8gIqXm5QRPFXhE2wCfD4ecbSga5R4mBpKbl+pi0z0jSJb+wDAJGr8kiDJTwUeZaFk46kX/VKO/hEd0FjYlK/tT1LmLr/ckchCyZK1X8z9INLwfM+AgtvQBPiJ1UTGhPTol43LkpGg9Y1NxaEcTwh5WxmBm0SB0EayK1UBAVdpE2GWBKxBNzyie8QGihP7lP1jImoFk1hVFaAE1huVgx+49B9TCtvSEZVilGzfWMjDLVdvH6Q6hKQKACIoCL6N/kxgpWESLlz5eEamLCakiFsTiUi0KLXxiZcijhAEn4tRtQQvniLJgmDkglz0jJNzeQGcLKa9CYItJicvKKXtXg8dapKgOZjE96mohYOOEOY1PersITVGMnkLGJawocYHNwQOkBQsg8ofROBDxtCVjRw8X2Wj9yEqG7AwBOCliyQOXlHoJiQdYQnYJreH2irYzmTsKksxaOfjMEFH5mZr9desdRUqNysUpFiW5tFRlkSo5mWVqv105GJHbHaR/uMSNOy+R2gmZIu0bGIGghOW5oA8Hl4JZZ/p6Ry3LwgKJx2jXe36awaV2e3zEne38wwkhNmFIOr9AWl4NR/MMy+zmuRGRiWBPlA1zcx4cj6QusUA2JSEh6esaRixp7aEVKBs5Ou35iEnkOHveIc1HQDgxnLxjP8AXnhCb6xvOIylysLDKmk3igB7t6RJWHUbhhuffCGpOFTrX0hKM5bDIJEtSvlHBzaGpOCA+Yv6eEMIS59+2iKTyLPG8eNLLGQsLfiMmdtWI/jp/EK4jEZaAv8ASLcqViGFYgJHHQcoSxE8qNaCAKmqJdyXtFEGOWfLeEFmm5V4xmuvrEUIGVRCGFkysxrQDnDyWFBGcNIIA9YNkpSOuEaQ6MfEAP5jYnguw8YGUbtzgRTwFdmjQQr2kahtoQWqHcesUv04wkTx8own+QmUV8Y3InZTehvGMm0UZfLnAm0B0lFtowa3AheRif2kU3+kFUjheOqMrVlC87Dg6whOlFPza2jpqAgS0OK+ENxsRyioRIa/oecSIpgdOVb5QdNW++1IIlQawD7feEFYilCA+19or+qoz25wOSQhwTqV9+7QNWK9OHnCSZwO8aSimnSMXN+CGRNDbRoTg5ECRLHkzxaASzV5CIchhkzaa0OkR9I1IwZ/cen54/UQ4iQBZ6M/PXXZ/OLUG9jFZOFUTVgPpyjoIwSU1Fb+2jMqr18q9BBQry2tFKCQBJdTQ6eUbChZ6679XECSDp4RQXV2H8RTAL8IXB139YtamqqkKzccE06cOrePhCS5xVc3A6exGcuRLQB8TjCQ38+IqIAqg199IylQYRaSK1PvpHM7lsWy0r22iKmU1iysCx3oWL8dtvCMfGNgzcWhONAaK3e8MYXDPUgEaQtJOdkunjyfzP3joJVl49PrGnHH1jDocaecRKr05fzAjN6n3WLUtjW+nvhHQmMrMXsK8YEtIFTQPtBlKHCMZQdSBy24bRQHM7RIIDe/vHPEdXtBNL+TVtHOWWPu8YzWbEyBGkYyka8ogxHT3rvFfHq566U8opUBgzWGrw5h8Y9NqD8wi46vGHI28ffCKi+uhHUmHlGMw2PCAS52Z6aRSiSxPsRvZQT4o9kRcLsN/WJBYWLghtvz7EFQge9tYDLUaNt0hhGGVVyBp71uY5abILSa6+T+EElSlKLAFvZ6wbDyUjWuvDj5Q0kVHW9LPbxilxL0dIFIwwBYgq9tSHkywAA2UU5e7eEAVN4sxFeD+evjBUK3zObU1pccfvGkUloYZQ25c7VEbKh/uZzy9+3gSlXrbew/EUmjeYI59X1gYhgqrUM2sUtTGg4vzhJeIN38ac7+FoDNxpYhNP54Rm5r0B5eKqHuN/KFV4t6CgvbxpCzv73+sEApw4EH0r4xhKbCy0qrVztTxrqYv4rFhYeLxSQ/g9taxaSx+3TXxjNZAtYdgBU7+cRIBYHztX6xQYOaj3+fIxROgDUu5N/pWGwsqYjxHgGixIzHcks/5EDWQKEP/P4aOhgpeV1HW1edm3pFxVvI0Fw2FSgEfuB/hoMJb08CxZvdIzNnAXFbv5xcua7NR2FR5esbqtDCUrZ/pGFIDPStOB/P2jKgK1c6+/W0YSmjvBsNkRQOxLEW0FvKMpmaF/Cutoi5YBdy/wBALn3oIwtQZ2P1ilgBftFRYs97kikcsru+mvrHUxssFBHKj2PrHKUtTff8+URPYMhmjYEV1gJluLe/5iEHh4ekZteMyDCpOg9+2i8m+mkW439+bRQUzsOb/SLQypfdNDT16PDSlp8fL6wssDhanD7wMz2uG97RtFjDsoaecSMifxPnEigDy5lnp7H3giVEhn9sW5mLm4imVnIoPvBQbWc62YUbyhCMyVgcXpy9gQ4lKSARYCvH20LIWUguynoQPDreKVMIf9wNWFOP8wXSGOZRQlxr10fb8RtZdm0d73G3lCHxnI80+Jr78IgVu4GrG9qP71iGwGpCy2wo3Jr1ga8SUm+YvS7tpa5/EDm9opdmJcU4bs8CXLzFwbuRSvXaIc60IsziWAflqdz4vSIiYbtzcV91EYTKpqz7UBu8bQK3NBbrwrHM8is3mbevsWilFT12px97xakdPJ+sEAYUbV3On1hVYEzgNm1taNAkAAHSp8T76RJh1Ap6MfIGMCcSOQ0uTw84fykOyLNLs1eDFqe94iZhdrvtY+OpNRyiwoFgA/JnYPvowvBZcm5Jdme4GY8d39eEVCLGlYTD4cE1FEjxNa+YMOplilmALV9v/MDQsCgGwfZjruKxSpyRX5q7Ox34UjdKhsOlL+V+G1a3MZUSCGfndwXuOv0jCJ4By1e1BQt6ViLRo7u1r1vDEHpYkcojkuzC3v0ipXzVFKMG5wJTGmmpFOYrcfiKGXNRQsAQE69T94xNS7NSmln8I2uW5pR3F3939YACdGc36e7cIbsYrjklmFOJO/vyjmOXZnPSutN46c9RU9jTY8G+kcsEjVnvRuXEiIasKAKXWtBuaRN22fl+OEbmB1VZ60fjo8WU0/8ALY+9frGdGYJc3mH1ABf3tGXdtD1jU0EGjdLD2IGsAgvcexa5ikhmivr9OkBUoXp5X9+kZQkAl3A+vLpFrIA4U31/mNEhhc51A/3EeUVGEoUNvGLjS2Mflgm4PDX+OUGLOGtUHcXgBmAt3jVuvlv6RScQwZi/u+7NEkh1PmAewFy1YkwJDGp5nW7/AGhJGOegDgetfCKM5RAFSBTlxiXIdDQyIBzXPOw/mJnCm2o2xvpCqZaVbvtRm3c2NLwWWtIBFC1OOjxlJ2H+A8xeUNq9frRn21izMJ1r5wBMwEE1pvYEijiNyVhwSnZ9LekZvIgoUQW0/c/DWNlIABzBuABB3p70jISBapLO9RZ7H+YIiaHPdoC1GAFC9PDwhqI6NzE6u1NbHW/Q9DBEga0rag92aBTiMoJBD60a3lBBMZm1sxr47tvCoQVSBd8pD0pG5GUtSvPi/O1OphMTAFEitKEmur8Inx3sHIFBd+LvCQJDkySAQAWBO77v9OcNyJIT3Uqtqa9eJYQDBAs4SRWpOumppanOCiYEnUJGmtiReje9Y3jgsi5R03Nt7AcLOeJMEKAGalaO1a3pp70hdWIJchywAbgKs53JZ9jG0qCrmxUW0ZspHIHk9b60lYi5RL1BNfqHqd/NoImaLvcFt9ajV2ECXoQWJ8rWiJm5mDsabUGvvhABur1LFwWGp+8WZxVQjRn2sfKFjMoSSyanW6q3ipM9qvTQvs2lyIEwNklzQ61vpSggC51K03OgFbdI2mekXU7Fuujb3gMwM4ZzroLw/tDBGbRQzMK1DVegtX+esc9c+lTbT3pHTxAdBalHOutvr1EcYOXYUpqW4uXr5wOLBo3LXWwar605Rspcd0scpd6dBuGHrwgKiA+p1ajtxiFBu4DHfcWblWEQUZYapflcD1ipkoAk1Ys1wKcNCd4pYOlC70/H1gImm224vTT3rABKvYNXRy8ZyEPRhw2gyFFqB99gPrv4QKaskByL11LdNftFIDaUtp4xIGkg6tzO3SJDoeQ6Zgy6NW/SwjYWHBqr6e/vCMzEhqEE+3r9IiColqVNeHXUe6QmxDS5gzM4vT3prA5czcMb16++kD+IzhNhrwa1I3JBuzvS1dduUYtegxlCO6RmsxdqEUBPCKzAAUfjc+PRowgEsBZzS76aezB5eGVckUIpwNyz1bax4QYHVlBZZ2JobA2GjaGv8wUqoA34rXr+YqWkoACiVA0emtnA5et2jSluWZ6jao1vp+Yhr4FRYuRWnN9H57w3JmJSLgiujnp4+ekBCyA40UzjjfrQ+xAZmLYskDy6nzZoL66C6DrxD3zAFJHEDidOcYUoMGNQzPSlKeOvPlCwlpqqgOjEs1wfPz4tBlSg1Lkt3ju9RrraDLwCyDVNDh+Atc2A47VjroTlFEhmPebSou1Pzq8L4HDpubuWLNtfkx8RDi1nKCliKaVKRmsDwjWMaRaVDXxu5UbENdgdRzMCnLJUClz3b0apFOd4GuaoHRQetS9Litn24xlEquUHKS5YV71QGrYPaKY2FTMDEFRNyTVhU/y3CNyyTmBFyGcVLM3i7X8YqXLyN5m2wPHmftA5uIKbnK3UAC3Ms58IFYgpkpyk1BttZ9d4wqXlI7oANy3ECu5PDaBqVnZ9/wCacXjSEZiaOBxNHBY70a3CHsDct3LgECwNGFbCxEAVK2NbsD6aNBMjMa/uap0ccrkeUUXPeSQ5YOGvVvF4bQGfgJZy45OdhTx14xiWCWYOBc0sWep0dhGVzDmIu5L1sNOHBowSQGFjYDa/m0JKgNTkMk2NPlNXp9o5ZObLQsL5QL7mnKOhiZhZwAH6X9+AEc+ShYT3lZqaBhrQDQRTeBvQAqH1cvo2wb+YyVu7luT9IOovUgl3ABd3G20YMwsQaC5sxItXXnxjPBmK51Ps/HT36RsKoLE8vDnAyo3II90/gxZmAhx1FRz4w8hk0tZAqOA4jgYFPxAcMaht+ul42Je52gS6a05G/wBekUMv4g2HW8XA0jiPL7xICbMUYsH2b6mNpmsK8rOfzG1zGDXcPZgKVreM4UXUk+DeHGsJoqjcpKrJFXLO4H8GDSyUit7kBmHB+V6QP41KlrvpblfmIi5SCygSlR4nUuOO3OI+hJ0HXPsSWvTU9dqc40VKo6iA+vhptGCye9cCym+e9uQ92jKyA2XV3Jejhzl4QnEBghluCL1s52bb+YaQoEh0d3mfdWhASSdCxvV9gfu0GPeR8xSANxo7vSjmJ1hgsBTjUglwamwNyAQzaCp28zGaHNlo9nLjhXnu9oFmSlIBFqlVHbiQNI3LnBRoQdgdrO2vhzh1kq22HBJoKEPflb6dIPgJJJuClmdm0BPM0+vCBfBJUz1AYEVFQ44AsdbQ5KmUF65Q3J3vrR9ouMKGlQ2CHtmAoS9HoTU9PCkY/q0hTsAx0GgGgFg0JJmuQGoNC99H6PtBkKFDmFBtwdNHa9W2ht3oV2NzZb0fYM1SzV4BtOPOIMN/mEuyjStEpFra/flC0rEnMCaqYs4YZiaaMSG90gMzEKUSSS4zEMzCpvvUtBhlDKixzJsmxU5sas3MaaxlOKLhJUTd6VcuC/8Abex3jCjfapItdn6QOSGPd/cHLUcaUsNPKGIMuS5+YsSLUYaBzffm94sTlJLC5DgNwYh7m8ZRUUJqBe96m16xBirF68XuxLnXQ6QKwyEMlTDgQTalS7P04wu1QCsvQ1a9fExU7Elrm3J3Gp92isQMlAmoDAVdTfL9fYhgGUoNcOPH39owucCLEkDvVFXaATU2TYgBydfdqQLCrYBwxcgtUXa3hyYQ0hrAws0JJNATyoB1LwjiJz2ND9B/FoOTRTmpFA9/sI55XVmA3IJNNLG2sKSwOWjRJY6Hm4NCTQxg4hVA1Q3ttdKRsSiHarh2pQ89d4GF/wByRqwvekSZMDMxBcNoLGwrU29mIhSi1LXe3+6xi1TTUGr21psIpu7RRJ9+lPKHQIzMbYsLjR6GM/EApQE618LPG8hy/NXd7fb+YEZJ3al9Kaw0goiRz99IkQ/GFMmbi14qK6sZssaiopewIH1hlQ/bvZ6V6FhzhVE8ORlNqXIHFuERUxTsC22/DpEtCRoSwQDzcbkM3111g8hOZYzMgm7VD3fht0hcKCXsdm1JbWkDRPKc3dV4acdvxCoa2dSRiSpLOXfa2tOEDn5nAoyrh2DeNXNIUM9Sg9aNsHB19R1EbwoJUo1JIp9gXvEU/Qt2MzZ7JqGFr1pvAnIUAKk6UDcG6xtahm7tCavf8QGct9CC1rORx0cD0hKOQaGjMU1FMp2o58BYHj+I2mrP3yHOYkVOluT1iSEuBajVHysxNPB+nWGZWHLMojKCGoK8xGiT0VRlkhSnANQxb5WuyucMy5ooUuGd/wC0UcN0IgWGl97KohswL19iKnTWUQDZms12L+PSBg2PJSACxB+IzqB7xYfipgSO6k5f9oFBZhxbhw6ClznahYBk7jNY06waVPzGmnjl+v8AMFJh6JoxeZ2I7pIUz0HHUuNrRqSskZgWrQkeDdS3MNDqZgYMGfSxPE7604xa2chQyDK960AJbaut6vD6oeBVMnvBiW9NKcKEeMFm4xJAq51HkfB4CVIIFCKUA4GoatdOJMSQiWyikVDkkk1cWGwduFISiKrCIxGXMXe27MWbnR6xkJDvmd96C3IeMBCmBYFg796uhZ9xGES1FTlLI0a7XJe2agpxikh9WhiSQC4OYkUB0a/qKdIwmZmZgQQ3Tod6+UECkpoBcDiG4aPmFYwhbKCi5ABJ2c2bc2LQNUS84BTVnMQXpTi/ppGxNsKV1BIbmdXvGJZVMUXLKNbAgXoeLVtERJTVbtYBNfGlBQCEg8IcpU2ve0ejnqzOTHMmT2JYsGIP7W+28dRKGBcValKkMDcXPlHNXLKasGYkgs77a08rQ9ob0SVWzu1XdtbmCEKsoCmg28nd/OBoSag0CQMzOWzDMBfYwI4pKRdRc0Bfehpb3aH1oRZUwCspbThxb3eBTSk2fzq5GtGH4il4k3OXkK+MEGNBRZ2LsOe8NIS+BZ1kkXTs+n1iCaRRRdj6xJppQGugLCtajSAIWtiCG2px0h9bAa+ON1DgG+8VC6ZSvb/SJFUOg+MUykNSif8AiYqcs1r7eLiRHhL2AlqoeR+sdbAVzPWr9YkSM0JFBZddT8o+sakJANKfwIkSIkMfxArLHEfSEsKO+OA+kSJFPw1+BvB/N4//ADBZtlcleiYkSNUP4Nzh8v8A6/8A1ExYZKW1Bfj8t94kSMpbI9C4gfNwNPGBzUsqlK6f+JiRIkJG1jvciW4QLFF5Kjrkv0R9z4xIkai+DOF15qg+Kv4fSJEgY/GblpGQ0/cP+CoTes3/AMj5M0SJD8KZJZ7ssaFEx+NrwHDKJUxLjY1FhEiRUtEy2hlKQFLajrL8aGA41ACSwb5v+IiRIlB6LTVFjWzN5QMf9t9cyq+EXEi1pBHwFi1ECSxaotygOK/7vNniRIpiZJ4v09YVkB78f+RiRIlAzM835/aNk25CJEihsaAiRIkIR//Z"/>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endParaRPr lang="en-US" altLang="en-US" sz="2400">
              <a:solidFill>
                <a:srgbClr val="EFF1E1"/>
              </a:solidFill>
              <a:latin typeface="Times New Roman" pitchFamily="18" charset="0"/>
            </a:endParaRPr>
          </a:p>
        </p:txBody>
      </p:sp>
      <p:pic>
        <p:nvPicPr>
          <p:cNvPr id="942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0813" y="11731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035050" y="2659063"/>
            <a:ext cx="319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Fertilizers, pesticides</a:t>
            </a:r>
          </a:p>
        </p:txBody>
      </p:sp>
      <p:pic>
        <p:nvPicPr>
          <p:cNvPr id="94221" name="Picture 15" descr="http://blogs.dallasobserver.com/unfairpark/assets_c/2012/11/DogCleaningPoop-thumb-400x27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9450" y="3784600"/>
            <a:ext cx="314483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195763" y="5732463"/>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Fido</a:t>
            </a:r>
          </a:p>
        </p:txBody>
      </p:sp>
      <p:sp>
        <p:nvSpPr>
          <p:cNvPr id="19" name="TextBox 18"/>
          <p:cNvSpPr txBox="1">
            <a:spLocks noChangeArrowheads="1"/>
          </p:cNvSpPr>
          <p:nvPr/>
        </p:nvSpPr>
        <p:spPr bwMode="auto">
          <a:xfrm>
            <a:off x="6364288" y="5795963"/>
            <a:ext cx="27416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Combined frozen grossness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26"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0" grpId="0"/>
      <p:bldP spid="1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38"/>
          <p:cNvSpPr txBox="1">
            <a:spLocks noChangeArrowheads="1"/>
          </p:cNvSpPr>
          <p:nvPr/>
        </p:nvSpPr>
        <p:spPr bwMode="auto">
          <a:xfrm>
            <a:off x="73025" y="146050"/>
            <a:ext cx="6796088" cy="4572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r>
              <a:rPr lang="en-US" altLang="en-US" sz="3500" b="1" dirty="0" smtClean="0">
                <a:solidFill>
                  <a:srgbClr val="EFF1E1"/>
                </a:solidFill>
                <a:latin typeface="Myriad Web Pro" pitchFamily="34" charset="0"/>
              </a:rPr>
              <a:t>Benefits: water quality/quantity</a:t>
            </a:r>
          </a:p>
        </p:txBody>
      </p:sp>
      <p:sp>
        <p:nvSpPr>
          <p:cNvPr id="96264" name="Rectangle 6"/>
          <p:cNvSpPr>
            <a:spLocks noGrp="1" noChangeArrowheads="1"/>
          </p:cNvSpPr>
          <p:nvPr>
            <p:ph type="body" idx="1"/>
          </p:nvPr>
        </p:nvSpPr>
        <p:spPr>
          <a:xfrm>
            <a:off x="-12700" y="5889988"/>
            <a:ext cx="9170988" cy="968012"/>
          </a:xfrm>
          <a:solidFill>
            <a:schemeClr val="tx1">
              <a:alpha val="11000"/>
            </a:schemeClr>
          </a:solidFill>
        </p:spPr>
        <p:txBody>
          <a:bodyPr/>
          <a:lstStyle/>
          <a:p>
            <a:pPr marL="0" indent="0" algn="ctr">
              <a:spcBef>
                <a:spcPct val="50000"/>
              </a:spcBef>
              <a:buNone/>
            </a:pPr>
            <a:r>
              <a:rPr lang="en-US" altLang="en-US" sz="1800" b="1" dirty="0">
                <a:latin typeface="Myriad Web Pro" pitchFamily="34" charset="0"/>
              </a:rPr>
              <a:t>Impacts include increased stream erosion and flooding, which can threaten properties, homes, and roads.  Increased runoff also impacts stream habitat and water temperature.  Higher water temperature results in less oxygen for fish. </a:t>
            </a:r>
          </a:p>
        </p:txBody>
      </p:sp>
      <p:pic>
        <p:nvPicPr>
          <p:cNvPr id="8" name="Picture 9" descr="S:\District Projects &amp; Programs\Conservation Projects\Pictures\Streams\Stream 42 from Reynoldsburg home\DSC028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96" b="11475"/>
          <a:stretch/>
        </p:blipFill>
        <p:spPr bwMode="auto">
          <a:xfrm>
            <a:off x="4763" y="712528"/>
            <a:ext cx="9139237" cy="51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GIS">
  <a:themeElements>
    <a:clrScheme name="G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G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_w">
  <a:themeElements>
    <a:clrScheme name="m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m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_w">
  <a:themeElements>
    <a:clrScheme name="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_w">
  <a:themeElements>
    <a:clrScheme name="1_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
      <a:dk1>
        <a:srgbClr val="808080"/>
      </a:dk1>
      <a:lt1>
        <a:srgbClr val="EFF1E1"/>
      </a:lt1>
      <a:dk2>
        <a:srgbClr val="98C29C"/>
      </a:dk2>
      <a:lt2>
        <a:srgbClr val="FDFCC7"/>
      </a:lt2>
      <a:accent1>
        <a:srgbClr val="00CC99"/>
      </a:accent1>
      <a:accent2>
        <a:srgbClr val="3333CC"/>
      </a:accent2>
      <a:accent3>
        <a:srgbClr val="CADDCB"/>
      </a:accent3>
      <a:accent4>
        <a:srgbClr val="CCCEC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
      <a:dk1>
        <a:srgbClr val="808080"/>
      </a:dk1>
      <a:lt1>
        <a:srgbClr val="EFF1E1"/>
      </a:lt1>
      <a:dk2>
        <a:srgbClr val="98C29C"/>
      </a:dk2>
      <a:lt2>
        <a:srgbClr val="FDFCC7"/>
      </a:lt2>
      <a:accent1>
        <a:srgbClr val="00CC99"/>
      </a:accent1>
      <a:accent2>
        <a:srgbClr val="3333CC"/>
      </a:accent2>
      <a:accent3>
        <a:srgbClr val="CADDCB"/>
      </a:accent3>
      <a:accent4>
        <a:srgbClr val="CCCEC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WACO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24649</TotalTime>
  <Words>3315</Words>
  <Application>Microsoft Office PowerPoint</Application>
  <PresentationFormat>On-screen Show (4:3)</PresentationFormat>
  <Paragraphs>387</Paragraphs>
  <Slides>43</Slides>
  <Notes>39</Notes>
  <HiddenSlides>0</HiddenSlides>
  <MMClips>0</MMClips>
  <ScaleCrop>false</ScaleCrop>
  <HeadingPairs>
    <vt:vector size="4" baseType="variant">
      <vt:variant>
        <vt:lpstr>Theme</vt:lpstr>
      </vt:variant>
      <vt:variant>
        <vt:i4>9</vt:i4>
      </vt:variant>
      <vt:variant>
        <vt:lpstr>Slide Titles</vt:lpstr>
      </vt:variant>
      <vt:variant>
        <vt:i4>43</vt:i4>
      </vt:variant>
    </vt:vector>
  </HeadingPairs>
  <TitlesOfParts>
    <vt:vector size="52" baseType="lpstr">
      <vt:lpstr>GIS</vt:lpstr>
      <vt:lpstr>m_w</vt:lpstr>
      <vt:lpstr>c_w</vt:lpstr>
      <vt:lpstr>Blank</vt:lpstr>
      <vt:lpstr>1_c_w</vt:lpstr>
      <vt:lpstr>Default Design</vt:lpstr>
      <vt:lpstr>2_Default Design</vt:lpstr>
      <vt:lpstr>1_Office Theme</vt:lpstr>
      <vt:lpstr>SWACO Theme</vt:lpstr>
      <vt:lpstr>PowerPoint Presentation</vt:lpstr>
      <vt:lpstr>PowerPoint Presentation</vt:lpstr>
      <vt:lpstr>PowerPoint Presentation</vt:lpstr>
      <vt:lpstr>PowerPoint Presentation</vt:lpstr>
      <vt:lpstr>Implications of runoff </vt:lpstr>
      <vt:lpstr>PowerPoint Presentation</vt:lpstr>
      <vt:lpstr> Changes to Water Cycle</vt:lpstr>
      <vt:lpstr>Benefits: water quality/quantity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Stands/ Risers</vt:lpstr>
      <vt:lpstr>Soaker Hose </vt:lpstr>
      <vt:lpstr>PowerPoint Presentation</vt:lpstr>
      <vt:lpstr>PowerPoint Presentation</vt:lpstr>
      <vt:lpstr>PowerPoint Presentation</vt:lpstr>
      <vt:lpstr>PowerPoint Presentation</vt:lpstr>
      <vt:lpstr>Every time you eat, you make a choice….          </vt:lpstr>
      <vt:lpstr>13% Wasted Food</vt:lpstr>
      <vt:lpstr>What is Composting?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 to Worm Parenthood</vt:lpstr>
      <vt:lpstr>Building A Home For Your Worms</vt:lpstr>
      <vt:lpstr>: A More Healthy Lawn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Kinzelman Kline,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Lawrence B. Elswick</dc:creator>
  <cp:lastModifiedBy>Kori Gasaway</cp:lastModifiedBy>
  <cp:revision>1491</cp:revision>
  <cp:lastPrinted>2000-05-24T15:08:36Z</cp:lastPrinted>
  <dcterms:created xsi:type="dcterms:W3CDTF">2000-05-24T14:20:30Z</dcterms:created>
  <dcterms:modified xsi:type="dcterms:W3CDTF">2019-09-26T14:55:44Z</dcterms:modified>
</cp:coreProperties>
</file>